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91" r:id="rId4"/>
    <p:sldId id="298" r:id="rId5"/>
    <p:sldId id="292" r:id="rId6"/>
    <p:sldId id="293" r:id="rId7"/>
    <p:sldId id="259" r:id="rId8"/>
    <p:sldId id="299" r:id="rId9"/>
    <p:sldId id="267" r:id="rId10"/>
    <p:sldId id="268" r:id="rId11"/>
    <p:sldId id="314" r:id="rId12"/>
    <p:sldId id="288" r:id="rId13"/>
    <p:sldId id="289" r:id="rId14"/>
    <p:sldId id="290" r:id="rId15"/>
    <p:sldId id="270" r:id="rId16"/>
    <p:sldId id="271" r:id="rId17"/>
    <p:sldId id="300" r:id="rId18"/>
    <p:sldId id="301" r:id="rId19"/>
    <p:sldId id="302" r:id="rId20"/>
    <p:sldId id="303" r:id="rId21"/>
    <p:sldId id="304" r:id="rId22"/>
    <p:sldId id="305" r:id="rId23"/>
    <p:sldId id="307" r:id="rId24"/>
    <p:sldId id="306" r:id="rId25"/>
    <p:sldId id="280" r:id="rId26"/>
    <p:sldId id="308" r:id="rId27"/>
    <p:sldId id="309" r:id="rId28"/>
    <p:sldId id="310" r:id="rId29"/>
    <p:sldId id="311" r:id="rId30"/>
    <p:sldId id="312" r:id="rId31"/>
    <p:sldId id="313" r:id="rId32"/>
    <p:sldId id="286" r:id="rId33"/>
    <p:sldId id="315" r:id="rId34"/>
    <p:sldId id="287" r:id="rId35"/>
    <p:sldId id="294" r:id="rId36"/>
    <p:sldId id="265" r:id="rId37"/>
    <p:sldId id="26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5/22/2025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pliddit.org/apps/rent/dem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aircourse.csariel.xyz/rank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ua.co.il/vo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3F5991-0964-FA2F-54B3-1600A1403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978092"/>
            <a:ext cx="10572000" cy="2971051"/>
          </a:xfrm>
        </p:spPr>
        <p:txBody>
          <a:bodyPr/>
          <a:lstStyle/>
          <a:p>
            <a:pPr algn="ctr"/>
            <a:r>
              <a:rPr lang="he-IL" sz="8800"/>
              <a:t>מתמטיקה למען </a:t>
            </a:r>
            <a:br>
              <a:rPr lang="en-US" sz="8800"/>
            </a:br>
            <a:r>
              <a:rPr lang="he-IL" sz="8800"/>
              <a:t>חלוקה הוגנת</a:t>
            </a:r>
            <a:endParaRPr lang="he-IL" sz="88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3883E05-984F-EE3E-B50E-7370ED03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45" y="5280846"/>
            <a:ext cx="11873346" cy="1336729"/>
          </a:xfrm>
        </p:spPr>
        <p:txBody>
          <a:bodyPr>
            <a:noAutofit/>
          </a:bodyPr>
          <a:lstStyle/>
          <a:p>
            <a:pPr algn="ctr"/>
            <a:r>
              <a:rPr lang="he-IL" sz="3600">
                <a:solidFill>
                  <a:schemeClr val="accent2"/>
                </a:solidFill>
              </a:rPr>
              <a:t>אראל סגל-הלוי, בית-הספר למדעי המחשב, אוניברסיטת אריאל</a:t>
            </a:r>
          </a:p>
          <a:p>
            <a:pPr algn="ctr"/>
            <a:r>
              <a:rPr lang="he-IL" sz="3600">
                <a:solidFill>
                  <a:schemeClr val="accent4"/>
                </a:solidFill>
              </a:rPr>
              <a:t> כ"ג באייר ה'תשפ"ה</a:t>
            </a:r>
            <a:endParaRPr lang="he-IL" sz="3600" dirty="0">
              <a:solidFill>
                <a:schemeClr val="accent4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163F7C-CDB9-2276-60AC-45DE3C205DC8}"/>
              </a:ext>
            </a:extLst>
          </p:cNvPr>
          <p:cNvSpPr/>
          <p:nvPr/>
        </p:nvSpPr>
        <p:spPr>
          <a:xfrm>
            <a:off x="810001" y="3640"/>
            <a:ext cx="10079280" cy="67678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algn="ctr" rtl="1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he-IL" sz="4000" b="0" i="0" u="none" strike="noStrike" kern="1200" cap="none">
                <a:ln>
                  <a:noFill/>
                </a:ln>
                <a:latin typeface="Guttman Stam" pitchFamily="18"/>
                <a:ea typeface="Guttman Stam" pitchFamily="2"/>
                <a:cs typeface="Guttman Stam" pitchFamily="2"/>
              </a:rPr>
              <a:t>"וּנְחַלְתֶּם אוֹתָהּ אִישׁ כְּאָחִיו "</a:t>
            </a:r>
            <a:r>
              <a:rPr lang="he-IL" sz="1400" b="0" i="0" u="none" strike="noStrike" kern="1200" cap="none">
                <a:ln>
                  <a:noFill/>
                </a:ln>
                <a:latin typeface="Guttman Stam" pitchFamily="18"/>
                <a:ea typeface="Guttman Stam" pitchFamily="2"/>
                <a:cs typeface="Guttman Stam" pitchFamily="2"/>
              </a:rPr>
              <a:t> (יחזקאל מז 14)</a:t>
            </a:r>
          </a:p>
        </p:txBody>
      </p:sp>
    </p:spTree>
    <p:extLst>
      <p:ext uri="{BB962C8B-B14F-4D97-AF65-F5344CB8AC3E}">
        <p14:creationId xmlns:p14="http://schemas.microsoft.com/office/powerpoint/2010/main" val="455468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F0E48-A241-D96E-6FD4-7759849DD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1EA82E37-BB38-88B5-82FA-C7E8D024FF05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57626365-18F8-9E2D-BDDE-964F52C6C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שני דיירים </a:t>
            </a:r>
            <a:r>
              <a:rPr lang="he-IL" sz="4400"/>
              <a:t>(המשך)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35E94BA5-341A-0711-50FF-32E6D3BF7DA3}"/>
              </a:ext>
            </a:extLst>
          </p:cNvPr>
          <p:cNvSpPr txBox="1">
            <a:spLocks/>
          </p:cNvSpPr>
          <p:nvPr/>
        </p:nvSpPr>
        <p:spPr>
          <a:xfrm>
            <a:off x="264414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ד. לכל נקודה, נשאל את הדייר המתאים:</a:t>
            </a:r>
            <a:r>
              <a:rPr lang="en-US" sz="4000"/>
              <a:t> </a:t>
            </a:r>
            <a:r>
              <a:rPr lang="he-IL" sz="4000"/>
              <a:t>"איזה חדר אתה מעדיף בחלוקה הזאת של העודף?" (1 או 2).</a:t>
            </a:r>
          </a:p>
          <a:p>
            <a:pPr marL="0" indent="0">
              <a:buNone/>
            </a:pPr>
            <a:r>
              <a:rPr lang="he-IL" sz="4000"/>
              <a:t>	* קיבלנו </a:t>
            </a:r>
            <a:r>
              <a:rPr lang="he-IL" sz="4000" b="1"/>
              <a:t>מיספור</a:t>
            </a:r>
            <a:r>
              <a:rPr lang="he-IL" sz="4000"/>
              <a:t> של הקו (רצף של מספרים 1, 2).</a:t>
            </a:r>
          </a:p>
          <a:p>
            <a:pPr marL="0" indent="0">
              <a:buNone/>
            </a:pPr>
            <a:r>
              <a:rPr lang="he-IL" sz="4000"/>
              <a:t>ה. שני מספרים שונים סמוכים </a:t>
            </a:r>
            <a:r>
              <a:rPr lang="he-IL" sz="4000">
                <a:sym typeface="Wingdings" panose="05000000000000000000" pitchFamily="2" charset="2"/>
              </a:rPr>
              <a:t></a:t>
            </a:r>
            <a:r>
              <a:rPr lang="he-IL" sz="4000"/>
              <a:t> חלוקה ללא-קנאה </a:t>
            </a:r>
            <a:r>
              <a:rPr lang="he-IL"/>
              <a:t>(בקירוב)</a:t>
            </a:r>
            <a:r>
              <a:rPr lang="he-IL" sz="4000"/>
              <a:t>.</a:t>
            </a:r>
          </a:p>
          <a:p>
            <a:pPr marL="0" indent="0">
              <a:buNone/>
            </a:pPr>
            <a:endParaRPr lang="he-IL" sz="40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A779CC-40A3-3281-5024-2E0C74410037}"/>
              </a:ext>
            </a:extLst>
          </p:cNvPr>
          <p:cNvGrpSpPr/>
          <p:nvPr/>
        </p:nvGrpSpPr>
        <p:grpSpPr>
          <a:xfrm>
            <a:off x="1484138" y="5809320"/>
            <a:ext cx="9824304" cy="222748"/>
            <a:chOff x="1484138" y="5809320"/>
            <a:chExt cx="9824304" cy="2227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9CCE1C2-AD24-3ED1-B0C5-10A851F7C6DB}"/>
                </a:ext>
              </a:extLst>
            </p:cNvPr>
            <p:cNvGrpSpPr/>
            <p:nvPr/>
          </p:nvGrpSpPr>
          <p:grpSpPr>
            <a:xfrm>
              <a:off x="2173567" y="5809320"/>
              <a:ext cx="8608060" cy="222748"/>
              <a:chOff x="2173567" y="5809320"/>
              <a:chExt cx="8608060" cy="22274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8E09C47-1FD0-BEC2-9F9D-100B3E16F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1627" y="584234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BA4463A-63E7-E7B4-5D6A-13C0726EC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767" y="585585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D287F34-7F8B-DF7F-33DF-94B75CBDF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0477" y="5826011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24FF050-A019-AE09-6FF4-2040523FF6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617" y="5839527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0C85295-F659-E648-C982-B62E35FBF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027" y="5835628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B7873C-C5DE-A32C-4A68-FAD977C3B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167" y="5849144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10A9AC7-616F-676F-EB7B-3D605821A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877" y="581929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7AB146E-4CF4-3FDB-3D91-BA5B3FA37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7" y="583281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E0F5497-1400-39C0-34DA-F9C28388E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577" y="582564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E8CBDC9-2CBA-E184-9E39-4F8606AEE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17" y="583916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8DE1631-ED56-6F2E-11F9-5C3E0A89A5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8427" y="580932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D4DA42E-808E-A4E3-4CCE-5B6580C4AF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3567" y="582283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F59B4A-8141-416C-92CE-AA841FEE81D2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442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45AC2B-5B6F-B6C1-ABDE-CBE37A90D62B}"/>
                </a:ext>
              </a:extLst>
            </p:cNvPr>
            <p:cNvCxnSpPr>
              <a:cxnSpLocks/>
            </p:cNvCxnSpPr>
            <p:nvPr/>
          </p:nvCxnSpPr>
          <p:spPr>
            <a:xfrm>
              <a:off x="1484138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4478546-718F-376B-4908-BA9F2A4AD53F}"/>
              </a:ext>
            </a:extLst>
          </p:cNvPr>
          <p:cNvGrpSpPr/>
          <p:nvPr/>
        </p:nvGrpSpPr>
        <p:grpSpPr>
          <a:xfrm>
            <a:off x="1337852" y="6013191"/>
            <a:ext cx="10123918" cy="388209"/>
            <a:chOff x="1337852" y="6013191"/>
            <a:chExt cx="10123918" cy="3882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CF6897F-CF32-E0F6-AABE-DA94487AC114}"/>
                </a:ext>
              </a:extLst>
            </p:cNvPr>
            <p:cNvSpPr txBox="1"/>
            <p:nvPr/>
          </p:nvSpPr>
          <p:spPr>
            <a:xfrm>
              <a:off x="1337852" y="60131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134B95C-301A-16DD-1D42-4AFE2BEC0E4E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5C951D-7A9C-81D5-5260-8833D74AE2F3}"/>
                </a:ext>
              </a:extLst>
            </p:cNvPr>
            <p:cNvSpPr txBox="1"/>
            <p:nvPr/>
          </p:nvSpPr>
          <p:spPr>
            <a:xfrm>
              <a:off x="2761870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DA7256-D306-DA0B-A2E9-338B048D52FE}"/>
                </a:ext>
              </a:extLst>
            </p:cNvPr>
            <p:cNvSpPr txBox="1"/>
            <p:nvPr/>
          </p:nvSpPr>
          <p:spPr>
            <a:xfrm>
              <a:off x="3446619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AB5A93-7D04-816D-319C-8B6C77B7C85A}"/>
                </a:ext>
              </a:extLst>
            </p:cNvPr>
            <p:cNvSpPr txBox="1"/>
            <p:nvPr/>
          </p:nvSpPr>
          <p:spPr>
            <a:xfrm>
              <a:off x="4407245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A4D3BA-3CA9-F1F8-BEDB-FFF4D05F4C33}"/>
                </a:ext>
              </a:extLst>
            </p:cNvPr>
            <p:cNvSpPr txBox="1"/>
            <p:nvPr/>
          </p:nvSpPr>
          <p:spPr>
            <a:xfrm>
              <a:off x="5091994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9B1E7DE-59C0-98D2-F358-E3A0421B2532}"/>
                </a:ext>
              </a:extLst>
            </p:cNvPr>
            <p:cNvSpPr txBox="1"/>
            <p:nvPr/>
          </p:nvSpPr>
          <p:spPr>
            <a:xfrm>
              <a:off x="6008369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093E51-7146-DEE5-ADE6-E83DF36D412A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B40984-838B-6B15-093B-9713950CCB9F}"/>
                </a:ext>
              </a:extLst>
            </p:cNvPr>
            <p:cNvSpPr txBox="1"/>
            <p:nvPr/>
          </p:nvSpPr>
          <p:spPr>
            <a:xfrm>
              <a:off x="7512594" y="60131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6D1A89-64D5-8AAF-A826-1B920D631AD7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A3CE080-B6CE-468D-0EA7-0638A18E89FB}"/>
                </a:ext>
              </a:extLst>
            </p:cNvPr>
            <p:cNvSpPr txBox="1"/>
            <p:nvPr/>
          </p:nvSpPr>
          <p:spPr>
            <a:xfrm>
              <a:off x="9074276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627813-BB46-DF8E-CDDE-E0F746F09066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33FE33-D7E9-782B-79BB-2FD8F5D1EF20}"/>
                </a:ext>
              </a:extLst>
            </p:cNvPr>
            <p:cNvSpPr txBox="1"/>
            <p:nvPr/>
          </p:nvSpPr>
          <p:spPr>
            <a:xfrm>
              <a:off x="10468923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44481C-93DB-4472-A338-77A0CD50957E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B72C9E8-EB7A-28BE-9880-DEB4D90D692C}"/>
              </a:ext>
            </a:extLst>
          </p:cNvPr>
          <p:cNvGrpSpPr/>
          <p:nvPr/>
        </p:nvGrpSpPr>
        <p:grpSpPr>
          <a:xfrm>
            <a:off x="1336256" y="6422864"/>
            <a:ext cx="10123918" cy="388209"/>
            <a:chOff x="1337852" y="6013191"/>
            <a:chExt cx="10123918" cy="3882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9E6488-177B-8FCB-CC03-108C45820927}"/>
                </a:ext>
              </a:extLst>
            </p:cNvPr>
            <p:cNvSpPr txBox="1"/>
            <p:nvPr/>
          </p:nvSpPr>
          <p:spPr>
            <a:xfrm>
              <a:off x="1337852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758A9E-03CE-3C87-300B-ED5C955D8CF5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C9E74BF-668D-6E24-F109-D621AFD61714}"/>
                </a:ext>
              </a:extLst>
            </p:cNvPr>
            <p:cNvSpPr txBox="1"/>
            <p:nvPr/>
          </p:nvSpPr>
          <p:spPr>
            <a:xfrm>
              <a:off x="2761870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59E37D2-0971-B60E-4CBB-32D175831A3E}"/>
                </a:ext>
              </a:extLst>
            </p:cNvPr>
            <p:cNvSpPr txBox="1"/>
            <p:nvPr/>
          </p:nvSpPr>
          <p:spPr>
            <a:xfrm>
              <a:off x="344661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5327F0A-1120-E664-831C-D6E39A716B83}"/>
                </a:ext>
              </a:extLst>
            </p:cNvPr>
            <p:cNvSpPr txBox="1"/>
            <p:nvPr/>
          </p:nvSpPr>
          <p:spPr>
            <a:xfrm>
              <a:off x="4407245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C14807-6D3D-93BF-4BD8-441490F6DE74}"/>
                </a:ext>
              </a:extLst>
            </p:cNvPr>
            <p:cNvSpPr txBox="1"/>
            <p:nvPr/>
          </p:nvSpPr>
          <p:spPr>
            <a:xfrm>
              <a:off x="5091994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BB80743-AA54-7A1D-817C-6CC62CA12DF4}"/>
                </a:ext>
              </a:extLst>
            </p:cNvPr>
            <p:cNvSpPr txBox="1"/>
            <p:nvPr/>
          </p:nvSpPr>
          <p:spPr>
            <a:xfrm>
              <a:off x="600836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A905BF-240D-93F4-AA91-8A220326F9BA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6A0EB8-CE76-CF48-5568-8C14E13B9CC3}"/>
                </a:ext>
              </a:extLst>
            </p:cNvPr>
            <p:cNvSpPr txBox="1"/>
            <p:nvPr/>
          </p:nvSpPr>
          <p:spPr>
            <a:xfrm>
              <a:off x="7512594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5AB8A13-7F37-D2FF-D5A3-AEBE3E7ADC01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5C15A5-1C8C-FCC6-85AF-16AB104C478B}"/>
                </a:ext>
              </a:extLst>
            </p:cNvPr>
            <p:cNvSpPr txBox="1"/>
            <p:nvPr/>
          </p:nvSpPr>
          <p:spPr>
            <a:xfrm>
              <a:off x="9074276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8E13D07-5BF3-F391-485E-7B00EC300DDF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7063661-35AF-D22E-A8E9-42D1001B2A98}"/>
                </a:ext>
              </a:extLst>
            </p:cNvPr>
            <p:cNvSpPr txBox="1"/>
            <p:nvPr/>
          </p:nvSpPr>
          <p:spPr>
            <a:xfrm>
              <a:off x="10468923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FFBBDC-DEBA-7DFC-B1E8-7350261D4E87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043E324-BB09-FC91-09B3-46D4D9D36C1C}"/>
              </a:ext>
            </a:extLst>
          </p:cNvPr>
          <p:cNvGrpSpPr/>
          <p:nvPr/>
        </p:nvGrpSpPr>
        <p:grpSpPr>
          <a:xfrm>
            <a:off x="354170" y="5523867"/>
            <a:ext cx="11789002" cy="923330"/>
            <a:chOff x="354170" y="5523867"/>
            <a:chExt cx="11789002" cy="9233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83E8244-B3FA-8390-E76A-2A75ED670D56}"/>
                </a:ext>
              </a:extLst>
            </p:cNvPr>
            <p:cNvCxnSpPr>
              <a:cxnSpLocks/>
            </p:cNvCxnSpPr>
            <p:nvPr/>
          </p:nvCxnSpPr>
          <p:spPr>
            <a:xfrm>
              <a:off x="1482271" y="5920921"/>
              <a:ext cx="982617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BE3D7A-2BE1-364D-1260-E41A90F1CBE8}"/>
                </a:ext>
              </a:extLst>
            </p:cNvPr>
            <p:cNvSpPr txBox="1"/>
            <p:nvPr/>
          </p:nvSpPr>
          <p:spPr>
            <a:xfrm>
              <a:off x="354170" y="5523867"/>
              <a:ext cx="673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2</a:t>
              </a:r>
              <a:endParaRPr lang="en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9E7D59-9E65-9985-5145-93E787D1D381}"/>
                </a:ext>
              </a:extLst>
            </p:cNvPr>
            <p:cNvSpPr txBox="1"/>
            <p:nvPr/>
          </p:nvSpPr>
          <p:spPr>
            <a:xfrm>
              <a:off x="11469526" y="5523867"/>
              <a:ext cx="673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1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3457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B69D5-134D-A90E-391A-A73E450A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EF3A04E8-06E6-2478-6F56-700B9CF0242C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485CFA4A-FB99-A507-044E-AACC15EC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שני דיירים </a:t>
            </a:r>
            <a:r>
              <a:rPr lang="he-IL" sz="4400"/>
              <a:t>(המשך)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CF2B450E-8287-778B-49A5-9B3E7C9D964F}"/>
              </a:ext>
            </a:extLst>
          </p:cNvPr>
          <p:cNvSpPr txBox="1">
            <a:spLocks/>
          </p:cNvSpPr>
          <p:nvPr/>
        </p:nvSpPr>
        <p:spPr>
          <a:xfrm>
            <a:off x="264414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ד. לכל נקודה, נשאל את הדייר המתאים:</a:t>
            </a:r>
            <a:r>
              <a:rPr lang="en-US" sz="4000"/>
              <a:t> </a:t>
            </a:r>
            <a:r>
              <a:rPr lang="he-IL" sz="4000"/>
              <a:t>"איזה חדר אתה מעדיף בחלוקה הזאת של העודף?" (1 או 2).</a:t>
            </a:r>
          </a:p>
          <a:p>
            <a:pPr marL="0" indent="0">
              <a:buNone/>
            </a:pPr>
            <a:r>
              <a:rPr lang="he-IL" sz="4000"/>
              <a:t>	* קיבלנו </a:t>
            </a:r>
            <a:r>
              <a:rPr lang="he-IL" sz="4000" b="1"/>
              <a:t>מיספור</a:t>
            </a:r>
            <a:r>
              <a:rPr lang="he-IL" sz="4000"/>
              <a:t> של הקו (רצף של מספרים 1, 2).</a:t>
            </a:r>
          </a:p>
          <a:p>
            <a:pPr marL="0" indent="0">
              <a:buNone/>
            </a:pPr>
            <a:r>
              <a:rPr lang="he-IL" sz="4000"/>
              <a:t>ה. שני מספרים שונים סמוכים </a:t>
            </a:r>
            <a:r>
              <a:rPr lang="he-IL" sz="4000">
                <a:sym typeface="Wingdings" panose="05000000000000000000" pitchFamily="2" charset="2"/>
              </a:rPr>
              <a:t></a:t>
            </a:r>
            <a:r>
              <a:rPr lang="he-IL" sz="4000"/>
              <a:t> חלוקה ללא-קנאה </a:t>
            </a:r>
            <a:r>
              <a:rPr lang="he-IL"/>
              <a:t>(בקירוב)</a:t>
            </a:r>
            <a:r>
              <a:rPr lang="he-IL" sz="4000"/>
              <a:t>.</a:t>
            </a:r>
          </a:p>
          <a:p>
            <a:pPr marL="0" indent="0">
              <a:buNone/>
            </a:pPr>
            <a:endParaRPr lang="he-IL" sz="40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4A19F8-DDD6-84EE-7F9B-550E3E6FCC08}"/>
              </a:ext>
            </a:extLst>
          </p:cNvPr>
          <p:cNvGrpSpPr/>
          <p:nvPr/>
        </p:nvGrpSpPr>
        <p:grpSpPr>
          <a:xfrm>
            <a:off x="1484138" y="5809320"/>
            <a:ext cx="9824304" cy="222748"/>
            <a:chOff x="1484138" y="5809320"/>
            <a:chExt cx="9824304" cy="2227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A587CA7-D994-B5D3-A638-D834F27F8AB1}"/>
                </a:ext>
              </a:extLst>
            </p:cNvPr>
            <p:cNvGrpSpPr/>
            <p:nvPr/>
          </p:nvGrpSpPr>
          <p:grpSpPr>
            <a:xfrm>
              <a:off x="2173567" y="5809320"/>
              <a:ext cx="8608060" cy="222748"/>
              <a:chOff x="2173567" y="5809320"/>
              <a:chExt cx="8608060" cy="22274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93C2A07-C506-69A8-FCC5-85C287A71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1627" y="584234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4595479-4DEB-1B16-8D36-462DC5363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767" y="585585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A5B9358-2EEF-BCA5-8C7A-9F3C11607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0477" y="5826011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C71ECEC-593F-2285-6EB5-B3A746073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617" y="5839527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2A44D2E-2298-CEBC-2C14-13AC02D94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027" y="5835628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9CCAA2B-C8A8-25DA-FDCF-6BBFF8BE8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167" y="5849144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B0CD7F0-5B27-A684-62A1-8995D28AC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877" y="581929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386CAF-2466-4FD3-1BBA-5398A55BB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7" y="583281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1D4E2C4-9B40-909A-7584-D3F133DA6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577" y="582564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564F13D-804F-8234-1655-13E399DFB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17" y="583916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F89062-ED15-D375-13DB-0BE92562C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8427" y="580932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80A0F9B-6182-A094-0A32-CAF972CB9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3567" y="582283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D71D3-5D9D-EFB0-3869-2B0C09E81117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442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A8CE487-ED54-A619-D916-7EBB600A67FB}"/>
                </a:ext>
              </a:extLst>
            </p:cNvPr>
            <p:cNvCxnSpPr>
              <a:cxnSpLocks/>
            </p:cNvCxnSpPr>
            <p:nvPr/>
          </p:nvCxnSpPr>
          <p:spPr>
            <a:xfrm>
              <a:off x="1484138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9E2D271-DFF7-DEC0-AD69-5AA6D647ED5B}"/>
              </a:ext>
            </a:extLst>
          </p:cNvPr>
          <p:cNvGrpSpPr/>
          <p:nvPr/>
        </p:nvGrpSpPr>
        <p:grpSpPr>
          <a:xfrm>
            <a:off x="1337852" y="6013191"/>
            <a:ext cx="10123918" cy="388209"/>
            <a:chOff x="1337852" y="6013191"/>
            <a:chExt cx="10123918" cy="3882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3054C0-8B11-F7DE-BCE4-F13D6E8F6A6A}"/>
                </a:ext>
              </a:extLst>
            </p:cNvPr>
            <p:cNvSpPr txBox="1"/>
            <p:nvPr/>
          </p:nvSpPr>
          <p:spPr>
            <a:xfrm>
              <a:off x="1337852" y="60131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404322-27B8-23DE-5A91-8EC45A676A12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A4BB93-0CD1-DD24-DB12-0026CE12FAB1}"/>
                </a:ext>
              </a:extLst>
            </p:cNvPr>
            <p:cNvSpPr txBox="1"/>
            <p:nvPr/>
          </p:nvSpPr>
          <p:spPr>
            <a:xfrm>
              <a:off x="2761870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AAF3EE-CE28-8085-5C7F-D33C31C0B88F}"/>
                </a:ext>
              </a:extLst>
            </p:cNvPr>
            <p:cNvSpPr txBox="1"/>
            <p:nvPr/>
          </p:nvSpPr>
          <p:spPr>
            <a:xfrm>
              <a:off x="3446619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D6E15C-B5B0-850B-A81D-5E2C1BB9FD14}"/>
                </a:ext>
              </a:extLst>
            </p:cNvPr>
            <p:cNvSpPr txBox="1"/>
            <p:nvPr/>
          </p:nvSpPr>
          <p:spPr>
            <a:xfrm>
              <a:off x="4407245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9DAE78-1396-FFA1-A762-4FF6F4DCC95A}"/>
                </a:ext>
              </a:extLst>
            </p:cNvPr>
            <p:cNvSpPr txBox="1"/>
            <p:nvPr/>
          </p:nvSpPr>
          <p:spPr>
            <a:xfrm>
              <a:off x="5091994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6596633-17C3-0B4C-B0B0-05E74CDBBF4D}"/>
                </a:ext>
              </a:extLst>
            </p:cNvPr>
            <p:cNvSpPr txBox="1"/>
            <p:nvPr/>
          </p:nvSpPr>
          <p:spPr>
            <a:xfrm>
              <a:off x="6008369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BE68B6-8CBA-4BAD-36FC-37030B0434F4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B81F53-7682-BF8B-41A3-B74E04D6CBAE}"/>
                </a:ext>
              </a:extLst>
            </p:cNvPr>
            <p:cNvSpPr txBox="1"/>
            <p:nvPr/>
          </p:nvSpPr>
          <p:spPr>
            <a:xfrm>
              <a:off x="7512594" y="60131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AC37D14-A1B9-2447-3450-D5C3913E3258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86440B-26B4-F349-EFA1-A3CDD02FD723}"/>
                </a:ext>
              </a:extLst>
            </p:cNvPr>
            <p:cNvSpPr txBox="1"/>
            <p:nvPr/>
          </p:nvSpPr>
          <p:spPr>
            <a:xfrm>
              <a:off x="9074276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9093B92-79FD-457F-D214-2B9B494B6425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7E1CBC-7201-31AD-A705-3A0B30D03C83}"/>
                </a:ext>
              </a:extLst>
            </p:cNvPr>
            <p:cNvSpPr txBox="1"/>
            <p:nvPr/>
          </p:nvSpPr>
          <p:spPr>
            <a:xfrm>
              <a:off x="10468923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C91948-6354-9BE6-AB05-777FCEE116A7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DFB8939-351B-922F-3212-232B788007F2}"/>
              </a:ext>
            </a:extLst>
          </p:cNvPr>
          <p:cNvGrpSpPr/>
          <p:nvPr/>
        </p:nvGrpSpPr>
        <p:grpSpPr>
          <a:xfrm>
            <a:off x="1336256" y="6422864"/>
            <a:ext cx="10123918" cy="542097"/>
            <a:chOff x="1337852" y="6013191"/>
            <a:chExt cx="10123918" cy="54209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C908FD-95CF-5F6B-E3C4-CE5D8D10D7DB}"/>
                </a:ext>
              </a:extLst>
            </p:cNvPr>
            <p:cNvSpPr txBox="1"/>
            <p:nvPr/>
          </p:nvSpPr>
          <p:spPr>
            <a:xfrm>
              <a:off x="1337852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3D2519D-0602-9163-04A4-C40B233870F4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C676D43-443B-7E8A-812B-E9D4DB8F2B85}"/>
                </a:ext>
              </a:extLst>
            </p:cNvPr>
            <p:cNvSpPr txBox="1"/>
            <p:nvPr/>
          </p:nvSpPr>
          <p:spPr>
            <a:xfrm>
              <a:off x="2761870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694257-2AFD-1194-0B08-0C2A9D261197}"/>
                </a:ext>
              </a:extLst>
            </p:cNvPr>
            <p:cNvSpPr txBox="1"/>
            <p:nvPr/>
          </p:nvSpPr>
          <p:spPr>
            <a:xfrm>
              <a:off x="3446619" y="6032068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800" b="1"/>
                <a:t>1</a:t>
              </a:r>
              <a:endParaRPr lang="en-IL" sz="28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28215ED-2093-48AE-01AE-23FE668EAE13}"/>
                </a:ext>
              </a:extLst>
            </p:cNvPr>
            <p:cNvSpPr txBox="1"/>
            <p:nvPr/>
          </p:nvSpPr>
          <p:spPr>
            <a:xfrm>
              <a:off x="4407245" y="6032068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800" b="1"/>
                <a:t>2</a:t>
              </a:r>
              <a:endParaRPr lang="en-IL" sz="2800" b="1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3698607-4A71-714F-4818-B85C33128C63}"/>
                </a:ext>
              </a:extLst>
            </p:cNvPr>
            <p:cNvSpPr txBox="1"/>
            <p:nvPr/>
          </p:nvSpPr>
          <p:spPr>
            <a:xfrm>
              <a:off x="5091994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DAF34F2-F57E-D675-FD4D-81491397B21D}"/>
                </a:ext>
              </a:extLst>
            </p:cNvPr>
            <p:cNvSpPr txBox="1"/>
            <p:nvPr/>
          </p:nvSpPr>
          <p:spPr>
            <a:xfrm>
              <a:off x="600836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4D77C8E-A09B-DE2C-D385-308FE4ADDCE9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267536C-8F8B-7A8E-89EE-8C670756AB70}"/>
                </a:ext>
              </a:extLst>
            </p:cNvPr>
            <p:cNvSpPr txBox="1"/>
            <p:nvPr/>
          </p:nvSpPr>
          <p:spPr>
            <a:xfrm>
              <a:off x="7512594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1DB269-9A20-9C36-3BFD-FD148E4B7C99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257A0FB-95F7-3165-15A9-F8B64A40E753}"/>
                </a:ext>
              </a:extLst>
            </p:cNvPr>
            <p:cNvSpPr txBox="1"/>
            <p:nvPr/>
          </p:nvSpPr>
          <p:spPr>
            <a:xfrm>
              <a:off x="9074276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821E4B8-E7BA-3F74-3460-C45DA17F0091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91472DA-4918-459E-58FF-B0B1211353A9}"/>
                </a:ext>
              </a:extLst>
            </p:cNvPr>
            <p:cNvSpPr txBox="1"/>
            <p:nvPr/>
          </p:nvSpPr>
          <p:spPr>
            <a:xfrm>
              <a:off x="10468923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5243E8-2524-E39E-C01A-B908A8B50462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7ED2AB-3234-0E91-67FB-C109133E1EE6}"/>
              </a:ext>
            </a:extLst>
          </p:cNvPr>
          <p:cNvGrpSpPr/>
          <p:nvPr/>
        </p:nvGrpSpPr>
        <p:grpSpPr>
          <a:xfrm>
            <a:off x="354170" y="5523867"/>
            <a:ext cx="11789002" cy="923330"/>
            <a:chOff x="354170" y="5523867"/>
            <a:chExt cx="11789002" cy="9233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22716A0-7BB2-1D8F-E6E7-874F7DB84D2E}"/>
                </a:ext>
              </a:extLst>
            </p:cNvPr>
            <p:cNvCxnSpPr>
              <a:cxnSpLocks/>
            </p:cNvCxnSpPr>
            <p:nvPr/>
          </p:nvCxnSpPr>
          <p:spPr>
            <a:xfrm>
              <a:off x="1482271" y="5920921"/>
              <a:ext cx="982617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60D422-B49C-FBDE-42FD-A236938CE4AF}"/>
                </a:ext>
              </a:extLst>
            </p:cNvPr>
            <p:cNvSpPr txBox="1"/>
            <p:nvPr/>
          </p:nvSpPr>
          <p:spPr>
            <a:xfrm>
              <a:off x="354170" y="5523867"/>
              <a:ext cx="673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2</a:t>
              </a:r>
              <a:endParaRPr lang="en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7E1D3C-EB3E-2AB7-EEB9-60D186BE38CC}"/>
                </a:ext>
              </a:extLst>
            </p:cNvPr>
            <p:cNvSpPr txBox="1"/>
            <p:nvPr/>
          </p:nvSpPr>
          <p:spPr>
            <a:xfrm>
              <a:off x="11469526" y="5523867"/>
              <a:ext cx="673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1</a:t>
              </a:r>
              <a:endParaRPr lang="en-IL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7E3222-0052-8818-49FB-ECE1B3E939E1}"/>
              </a:ext>
            </a:extLst>
          </p:cNvPr>
          <p:cNvCxnSpPr>
            <a:cxnSpLocks/>
          </p:cNvCxnSpPr>
          <p:nvPr/>
        </p:nvCxnSpPr>
        <p:spPr>
          <a:xfrm>
            <a:off x="4094205" y="5523867"/>
            <a:ext cx="0" cy="1107592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C4FDFA-8B61-755F-39ED-291319C68290}"/>
              </a:ext>
            </a:extLst>
          </p:cNvPr>
          <p:cNvSpPr txBox="1"/>
          <p:nvPr/>
        </p:nvSpPr>
        <p:spPr>
          <a:xfrm>
            <a:off x="3983373" y="5348188"/>
            <a:ext cx="44322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kern="120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בתיה: חדר 1, החזר 30</a:t>
            </a:r>
            <a:endParaRPr lang="en-GB" sz="2400" kern="12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8843C-2D35-A9B1-20A5-EB05C318974B}"/>
              </a:ext>
            </a:extLst>
          </p:cNvPr>
          <p:cNvSpPr txBox="1"/>
          <p:nvPr/>
        </p:nvSpPr>
        <p:spPr>
          <a:xfrm>
            <a:off x="-461604" y="5285515"/>
            <a:ext cx="44945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kern="120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אסתר: חדר 2, החזר 70</a:t>
            </a:r>
            <a:endParaRPr lang="en-GB" sz="2400" kern="12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04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BFDBA-7447-F9C4-D721-2BAFD4E19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12549D6D-D4F3-051D-ACAB-80E3A01C7548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A29EB08A-60DE-957D-1555-BCD4E8B7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שני דיירים </a:t>
            </a:r>
            <a:r>
              <a:rPr lang="he-IL" sz="4400"/>
              <a:t>(המשך)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583E05CE-37AE-1D59-AF5A-80EA6CBF2C52}"/>
              </a:ext>
            </a:extLst>
          </p:cNvPr>
          <p:cNvSpPr txBox="1">
            <a:spLocks/>
          </p:cNvSpPr>
          <p:nvPr/>
        </p:nvSpPr>
        <p:spPr>
          <a:xfrm>
            <a:off x="264414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הגדרה:</a:t>
            </a:r>
            <a:r>
              <a:rPr lang="en-US" sz="4000" b="1"/>
              <a:t> </a:t>
            </a:r>
            <a:r>
              <a:rPr lang="he-IL" sz="4000" b="1"/>
              <a:t>קטע מגוון</a:t>
            </a:r>
            <a:r>
              <a:rPr lang="he-IL" sz="4000"/>
              <a:t> = קטע שבקצותיו שני מספרים שונים.</a:t>
            </a:r>
          </a:p>
          <a:p>
            <a:pPr marL="0" indent="0">
              <a:buNone/>
            </a:pPr>
            <a:r>
              <a:rPr lang="he-IL" sz="4000">
                <a:solidFill>
                  <a:schemeClr val="accent4"/>
                </a:solidFill>
              </a:rPr>
              <a:t>האם בכל מיספור קיים קטע מגוון?</a:t>
            </a:r>
          </a:p>
          <a:p>
            <a:pPr marL="0" indent="0">
              <a:buNone/>
            </a:pPr>
            <a:r>
              <a:rPr lang="he-IL" sz="4000">
                <a:solidFill>
                  <a:schemeClr val="accent4"/>
                </a:solidFill>
              </a:rPr>
              <a:t>* באופן כללי לא – לדוגמה ייתכן שכל המספרים הם 1: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268760-DF11-2EE4-3C93-B838EEBA229D}"/>
              </a:ext>
            </a:extLst>
          </p:cNvPr>
          <p:cNvGrpSpPr/>
          <p:nvPr/>
        </p:nvGrpSpPr>
        <p:grpSpPr>
          <a:xfrm>
            <a:off x="1484138" y="5809320"/>
            <a:ext cx="9824304" cy="222748"/>
            <a:chOff x="1484138" y="5809320"/>
            <a:chExt cx="9824304" cy="2227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5A00D00-B30B-D36C-CDC9-06B8DC50F356}"/>
                </a:ext>
              </a:extLst>
            </p:cNvPr>
            <p:cNvGrpSpPr/>
            <p:nvPr/>
          </p:nvGrpSpPr>
          <p:grpSpPr>
            <a:xfrm>
              <a:off x="2173567" y="5809320"/>
              <a:ext cx="8608060" cy="222748"/>
              <a:chOff x="2173567" y="5809320"/>
              <a:chExt cx="8608060" cy="22274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F5FDAB-0E36-ABC5-CBDA-A0692FE3C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1627" y="584234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4720953-4B42-292B-4487-9CF5FB67F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767" y="585585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F74C587-C2ED-2827-DF5A-DE81FE127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0477" y="5826011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7F8CE2F-AEC3-8905-083A-4307DDF2D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617" y="5839527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B24398F-4135-9A34-5045-E6B1915E4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027" y="5835628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A9EE097-3ADE-1D60-1A4F-591EBD9E9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167" y="5849144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26361E4-71DF-D132-FE25-9708C4ECD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877" y="581929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C25AE79-713E-650E-23B2-FF0DAE491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7" y="583281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50A5E49-D62E-1940-AB7F-47C020DE7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577" y="582564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2ECE08C-2020-0936-6C9E-8657E0824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17" y="583916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907C649-D98A-67A5-DEC9-6A1F6C5A30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8427" y="580932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C89F323-B002-66B0-8504-208EABE2D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3567" y="582283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D42419-7BD0-B7D0-3353-731913E352FD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442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66381D9-3D68-AD63-8DAF-EDFB5555C24F}"/>
                </a:ext>
              </a:extLst>
            </p:cNvPr>
            <p:cNvCxnSpPr>
              <a:cxnSpLocks/>
            </p:cNvCxnSpPr>
            <p:nvPr/>
          </p:nvCxnSpPr>
          <p:spPr>
            <a:xfrm>
              <a:off x="1484138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6F24A0-C4F0-A6D9-7E6C-404DDE3F7A33}"/>
              </a:ext>
            </a:extLst>
          </p:cNvPr>
          <p:cNvGrpSpPr/>
          <p:nvPr/>
        </p:nvGrpSpPr>
        <p:grpSpPr>
          <a:xfrm>
            <a:off x="1336256" y="6153869"/>
            <a:ext cx="10123918" cy="388209"/>
            <a:chOff x="1337852" y="6013191"/>
            <a:chExt cx="10123918" cy="38820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D35954C-2CEE-1899-1437-DB96DF59BFDB}"/>
                </a:ext>
              </a:extLst>
            </p:cNvPr>
            <p:cNvSpPr txBox="1"/>
            <p:nvPr/>
          </p:nvSpPr>
          <p:spPr>
            <a:xfrm>
              <a:off x="1337852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273782-62CC-862F-5216-34A8797103DE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D45DEF-69B0-B233-C73B-4804E34D03A6}"/>
                </a:ext>
              </a:extLst>
            </p:cNvPr>
            <p:cNvSpPr txBox="1"/>
            <p:nvPr/>
          </p:nvSpPr>
          <p:spPr>
            <a:xfrm>
              <a:off x="2761870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BBD5AFB-0382-6EEA-5F64-01554948B284}"/>
                </a:ext>
              </a:extLst>
            </p:cNvPr>
            <p:cNvSpPr txBox="1"/>
            <p:nvPr/>
          </p:nvSpPr>
          <p:spPr>
            <a:xfrm>
              <a:off x="344661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84AA079-82A4-625D-345C-6019F7AE8409}"/>
                </a:ext>
              </a:extLst>
            </p:cNvPr>
            <p:cNvSpPr txBox="1"/>
            <p:nvPr/>
          </p:nvSpPr>
          <p:spPr>
            <a:xfrm>
              <a:off x="4407245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BCE2FC3-868A-06C6-3133-E5F9692F15A6}"/>
                </a:ext>
              </a:extLst>
            </p:cNvPr>
            <p:cNvSpPr txBox="1"/>
            <p:nvPr/>
          </p:nvSpPr>
          <p:spPr>
            <a:xfrm>
              <a:off x="5091994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7A0F08F-CC7C-29E5-0EA5-976845378CBE}"/>
                </a:ext>
              </a:extLst>
            </p:cNvPr>
            <p:cNvSpPr txBox="1"/>
            <p:nvPr/>
          </p:nvSpPr>
          <p:spPr>
            <a:xfrm>
              <a:off x="600836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09E0737-8000-B9CA-AC4A-ACC26A184DBF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146F8B2-6E52-D355-446A-4BC146AD393E}"/>
                </a:ext>
              </a:extLst>
            </p:cNvPr>
            <p:cNvSpPr txBox="1"/>
            <p:nvPr/>
          </p:nvSpPr>
          <p:spPr>
            <a:xfrm>
              <a:off x="7512594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716F0B-13E3-3F66-7F4F-217423FC5E12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33ED4E-35D1-0FB7-776B-D6F637DFACF2}"/>
                </a:ext>
              </a:extLst>
            </p:cNvPr>
            <p:cNvSpPr txBox="1"/>
            <p:nvPr/>
          </p:nvSpPr>
          <p:spPr>
            <a:xfrm>
              <a:off x="9074276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48B6075-36CD-7D97-94DC-2394F39BD941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E0A5130-235D-ACC7-6B94-BD7CD9AD5438}"/>
                </a:ext>
              </a:extLst>
            </p:cNvPr>
            <p:cNvSpPr txBox="1"/>
            <p:nvPr/>
          </p:nvSpPr>
          <p:spPr>
            <a:xfrm>
              <a:off x="10468923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6E89969-9F40-5812-B3A8-F49E24BAA843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5845ADE-56CB-6E9F-7216-25585ED41624}"/>
              </a:ext>
            </a:extLst>
          </p:cNvPr>
          <p:cNvGrpSpPr/>
          <p:nvPr/>
        </p:nvGrpSpPr>
        <p:grpSpPr>
          <a:xfrm>
            <a:off x="354170" y="5523867"/>
            <a:ext cx="11789002" cy="923330"/>
            <a:chOff x="354170" y="5523867"/>
            <a:chExt cx="11789002" cy="9233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A6E7E11-822C-76BE-DAF6-A6AD99E3B0D9}"/>
                </a:ext>
              </a:extLst>
            </p:cNvPr>
            <p:cNvCxnSpPr>
              <a:cxnSpLocks/>
            </p:cNvCxnSpPr>
            <p:nvPr/>
          </p:nvCxnSpPr>
          <p:spPr>
            <a:xfrm>
              <a:off x="1482271" y="5920921"/>
              <a:ext cx="982617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154347-4599-3E6F-6FBC-480B898B21BD}"/>
                </a:ext>
              </a:extLst>
            </p:cNvPr>
            <p:cNvSpPr txBox="1"/>
            <p:nvPr/>
          </p:nvSpPr>
          <p:spPr>
            <a:xfrm>
              <a:off x="354170" y="5523867"/>
              <a:ext cx="673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2</a:t>
              </a:r>
              <a:endParaRPr lang="en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9FBF6-56D2-D831-E75B-98F35531F813}"/>
                </a:ext>
              </a:extLst>
            </p:cNvPr>
            <p:cNvSpPr txBox="1"/>
            <p:nvPr/>
          </p:nvSpPr>
          <p:spPr>
            <a:xfrm>
              <a:off x="11469526" y="5523867"/>
              <a:ext cx="673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1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25627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2A391-BB2D-C9B0-134C-6927B1FD5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515E5D-8F43-01CB-9FAE-F9596252FFF5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DE974C30-7F44-C9E1-6F06-348EE84E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שני דיירים </a:t>
            </a:r>
            <a:r>
              <a:rPr lang="he-IL" sz="4400"/>
              <a:t>(המשך)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986BD97-4530-B739-F76C-0CF738E1004E}"/>
              </a:ext>
            </a:extLst>
          </p:cNvPr>
          <p:cNvSpPr txBox="1">
            <a:spLocks/>
          </p:cNvSpPr>
          <p:nvPr/>
        </p:nvSpPr>
        <p:spPr>
          <a:xfrm>
            <a:off x="264414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הנחה</a:t>
            </a:r>
            <a:r>
              <a:rPr lang="he-IL" sz="4000"/>
              <a:t>:</a:t>
            </a:r>
            <a:r>
              <a:rPr lang="en-US" sz="4000"/>
              <a:t> </a:t>
            </a:r>
            <a:r>
              <a:rPr lang="he-IL" sz="4000"/>
              <a:t>כל דייר מעדיף חדר בחינם על חדר שעולה 100.</a:t>
            </a:r>
          </a:p>
          <a:p>
            <a:pPr marL="0" indent="0">
              <a:buNone/>
            </a:pPr>
            <a:r>
              <a:rPr lang="he-IL" sz="4000"/>
              <a:t>בהנחה זו, המיספור שלנו מקיים תנאי מיוחד: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4000"/>
              <a:t>בקצה השמאלי תמיד כתוב המספר 2 </a:t>
            </a:r>
            <a:r>
              <a:rPr lang="he-IL" sz="2400"/>
              <a:t>(חדר 2 בחינם)</a:t>
            </a:r>
            <a:r>
              <a:rPr lang="he-IL" sz="400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4000"/>
              <a:t>בקצה הימני תמיד כתוב המספר 1 </a:t>
            </a:r>
            <a:r>
              <a:rPr lang="he-IL" sz="2400"/>
              <a:t>(חדר 1 בחינם)</a:t>
            </a:r>
            <a:r>
              <a:rPr lang="he-IL" sz="4000"/>
              <a:t>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CA2262-A974-5D9A-8C23-5E3F5F390CE8}"/>
              </a:ext>
            </a:extLst>
          </p:cNvPr>
          <p:cNvGrpSpPr/>
          <p:nvPr/>
        </p:nvGrpSpPr>
        <p:grpSpPr>
          <a:xfrm>
            <a:off x="1484138" y="5809320"/>
            <a:ext cx="9824304" cy="222748"/>
            <a:chOff x="1484138" y="5809320"/>
            <a:chExt cx="9824304" cy="2227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78B53E3-044E-DB21-03C5-4D863A563F08}"/>
                </a:ext>
              </a:extLst>
            </p:cNvPr>
            <p:cNvGrpSpPr/>
            <p:nvPr/>
          </p:nvGrpSpPr>
          <p:grpSpPr>
            <a:xfrm>
              <a:off x="2173567" y="5809320"/>
              <a:ext cx="8608060" cy="222748"/>
              <a:chOff x="2173567" y="5809320"/>
              <a:chExt cx="8608060" cy="22274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2DBE4C-1796-6220-7979-E3B47430EF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1627" y="584234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C4942D7-BE30-EA79-AF64-87A62A929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767" y="585585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19763F8-BA88-B27B-75C9-A0E7FF73D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0477" y="5826011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8DE66AE-79B7-EAF1-6BD5-4FA2E9C47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617" y="5839527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FD2E999-3444-622A-661B-7723BE7C7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027" y="5835628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BB09B1C-A719-E735-63D8-3D603A3EEC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167" y="5849144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85596D-B8E7-C071-48DE-D5A9A567D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877" y="581929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5B67612-4F3C-37C0-F254-2C2A757D8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7" y="583281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1C7471-809B-61B7-5290-6E3AB160D5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577" y="582564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1EDD727-DD2A-9B41-99C6-68836D857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17" y="583916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CE0C0E6-1641-A6AE-994B-4008072DC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8427" y="580932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D911121-ED42-F6D5-A894-B3E3BD798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3567" y="582283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DD8DC68-DEE2-2BEB-0B38-05777AE63575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442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8DE7F76-65C0-BA83-44ED-6D207CCDD565}"/>
                </a:ext>
              </a:extLst>
            </p:cNvPr>
            <p:cNvCxnSpPr>
              <a:cxnSpLocks/>
            </p:cNvCxnSpPr>
            <p:nvPr/>
          </p:nvCxnSpPr>
          <p:spPr>
            <a:xfrm>
              <a:off x="1484138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3D763-A3A2-7F21-2F76-B5C45CD95B78}"/>
              </a:ext>
            </a:extLst>
          </p:cNvPr>
          <p:cNvGrpSpPr/>
          <p:nvPr/>
        </p:nvGrpSpPr>
        <p:grpSpPr>
          <a:xfrm>
            <a:off x="1336256" y="6173779"/>
            <a:ext cx="10123918" cy="388209"/>
            <a:chOff x="1337852" y="6013191"/>
            <a:chExt cx="10123918" cy="3882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984B5C-9785-687C-A1A4-9B85864CDF8E}"/>
                </a:ext>
              </a:extLst>
            </p:cNvPr>
            <p:cNvSpPr txBox="1"/>
            <p:nvPr/>
          </p:nvSpPr>
          <p:spPr>
            <a:xfrm>
              <a:off x="1337852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7A8C9F-5962-9189-8AFF-DCB835F50693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A84DCF-B1D5-B153-111A-76ECE3A0DCB8}"/>
                </a:ext>
              </a:extLst>
            </p:cNvPr>
            <p:cNvSpPr txBox="1"/>
            <p:nvPr/>
          </p:nvSpPr>
          <p:spPr>
            <a:xfrm>
              <a:off x="2761870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43A38-34B3-276B-758A-3C46485C9897}"/>
                </a:ext>
              </a:extLst>
            </p:cNvPr>
            <p:cNvSpPr txBox="1"/>
            <p:nvPr/>
          </p:nvSpPr>
          <p:spPr>
            <a:xfrm>
              <a:off x="344661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E0682C-5F29-41EF-F4CA-C61508D49448}"/>
                </a:ext>
              </a:extLst>
            </p:cNvPr>
            <p:cNvSpPr txBox="1"/>
            <p:nvPr/>
          </p:nvSpPr>
          <p:spPr>
            <a:xfrm>
              <a:off x="4407245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4F0BD4-48FA-24AA-D51D-0961D40C8865}"/>
                </a:ext>
              </a:extLst>
            </p:cNvPr>
            <p:cNvSpPr txBox="1"/>
            <p:nvPr/>
          </p:nvSpPr>
          <p:spPr>
            <a:xfrm>
              <a:off x="5091994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B42E27-83D9-CE7B-5F8D-A46270165DD8}"/>
                </a:ext>
              </a:extLst>
            </p:cNvPr>
            <p:cNvSpPr txBox="1"/>
            <p:nvPr/>
          </p:nvSpPr>
          <p:spPr>
            <a:xfrm>
              <a:off x="600836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834E24-2921-1DA8-D410-42E8B6170E9D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910C87-70FF-B06F-6FB8-F6FEB5B83BC4}"/>
                </a:ext>
              </a:extLst>
            </p:cNvPr>
            <p:cNvSpPr txBox="1"/>
            <p:nvPr/>
          </p:nvSpPr>
          <p:spPr>
            <a:xfrm>
              <a:off x="7512594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65125E-CE6D-73CB-BCE5-EFE283905BF2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47244B-E3FF-214F-28A6-182571C65B61}"/>
                </a:ext>
              </a:extLst>
            </p:cNvPr>
            <p:cNvSpPr txBox="1"/>
            <p:nvPr/>
          </p:nvSpPr>
          <p:spPr>
            <a:xfrm>
              <a:off x="9074276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AD26EF-0E55-333C-63C6-C64E5190AA54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65A909-4E84-1F19-E62F-3F4E248B318C}"/>
                </a:ext>
              </a:extLst>
            </p:cNvPr>
            <p:cNvSpPr txBox="1"/>
            <p:nvPr/>
          </p:nvSpPr>
          <p:spPr>
            <a:xfrm>
              <a:off x="10468923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453FAC-B911-E5E8-2EAE-8DAF0657A9DB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FA447E-2855-4D9D-4CF4-3D63CA63C2EE}"/>
              </a:ext>
            </a:extLst>
          </p:cNvPr>
          <p:cNvGrpSpPr/>
          <p:nvPr/>
        </p:nvGrpSpPr>
        <p:grpSpPr>
          <a:xfrm>
            <a:off x="354170" y="5523867"/>
            <a:ext cx="11789002" cy="923330"/>
            <a:chOff x="354170" y="5523867"/>
            <a:chExt cx="11789002" cy="92333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7D5D36-4DDE-E5B0-A411-B9BBFEF32287}"/>
                </a:ext>
              </a:extLst>
            </p:cNvPr>
            <p:cNvCxnSpPr>
              <a:cxnSpLocks/>
            </p:cNvCxnSpPr>
            <p:nvPr/>
          </p:nvCxnSpPr>
          <p:spPr>
            <a:xfrm>
              <a:off x="1482271" y="5920921"/>
              <a:ext cx="982617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4E595A-79C0-AA9B-C9D8-9C10A7557657}"/>
                </a:ext>
              </a:extLst>
            </p:cNvPr>
            <p:cNvSpPr txBox="1"/>
            <p:nvPr/>
          </p:nvSpPr>
          <p:spPr>
            <a:xfrm>
              <a:off x="354170" y="5523867"/>
              <a:ext cx="673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2</a:t>
              </a:r>
              <a:endParaRPr lang="en-I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70298B-CE20-D506-0B7B-E80226F76D83}"/>
                </a:ext>
              </a:extLst>
            </p:cNvPr>
            <p:cNvSpPr txBox="1"/>
            <p:nvPr/>
          </p:nvSpPr>
          <p:spPr>
            <a:xfrm>
              <a:off x="11469526" y="5523867"/>
              <a:ext cx="673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1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9611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3A0DB-B171-ABE2-299C-DC3EC7611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DA6536B2-47FD-E939-3E9E-35B6C9B7B856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1B25B024-D944-6E38-6A35-4E53079D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שני דיירים </a:t>
            </a:r>
            <a:r>
              <a:rPr lang="he-IL" sz="4400"/>
              <a:t>(המשך)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380A44BE-F46C-42DB-9884-A4889C7F1887}"/>
              </a:ext>
            </a:extLst>
          </p:cNvPr>
          <p:cNvSpPr txBox="1">
            <a:spLocks/>
          </p:cNvSpPr>
          <p:nvPr/>
        </p:nvSpPr>
        <p:spPr>
          <a:xfrm>
            <a:off x="264414" y="217821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משפט</a:t>
            </a:r>
            <a:r>
              <a:rPr lang="he-IL" sz="4000"/>
              <a:t>. בכל מספור של קו, המתאים מספרים שונים לשני קצות הקו, יש מספר אי-זוגי של קטעים מגוונים.</a:t>
            </a:r>
          </a:p>
          <a:p>
            <a:pPr marL="0" indent="0">
              <a:buNone/>
            </a:pPr>
            <a:r>
              <a:rPr lang="he-IL" sz="4000" b="1"/>
              <a:t>הוכחה</a:t>
            </a:r>
            <a:r>
              <a:rPr lang="he-IL" sz="4000"/>
              <a:t>. כדי להגיע מ-1 ל-2, דרוש מספר אי-זוגי של מעברים. כל מעבר הוא קטע מגוון.                 מש"ל</a:t>
            </a:r>
            <a:endParaRPr lang="he-IL" sz="400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he-IL" sz="4000" b="1">
                <a:solidFill>
                  <a:schemeClr val="accent2"/>
                </a:solidFill>
              </a:rPr>
              <a:t>מסקנה:</a:t>
            </a:r>
            <a:r>
              <a:rPr lang="he-IL" sz="4000">
                <a:solidFill>
                  <a:schemeClr val="accent2"/>
                </a:solidFill>
              </a:rPr>
              <a:t> לשני דיירים תמיד יש חלוקה ללא-קנאה </a:t>
            </a:r>
            <a:r>
              <a:rPr lang="he-IL" sz="2000">
                <a:solidFill>
                  <a:schemeClr val="accent2"/>
                </a:solidFill>
              </a:rPr>
              <a:t>(בקירוב)</a:t>
            </a:r>
            <a:r>
              <a:rPr lang="he-IL" sz="400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C12626-36B6-3D0F-C3F5-1D2AF08D8AC7}"/>
              </a:ext>
            </a:extLst>
          </p:cNvPr>
          <p:cNvCxnSpPr>
            <a:cxnSpLocks/>
          </p:cNvCxnSpPr>
          <p:nvPr/>
        </p:nvCxnSpPr>
        <p:spPr>
          <a:xfrm>
            <a:off x="1482271" y="5920921"/>
            <a:ext cx="98261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6725F40-32E4-94D1-10F8-EE790F77562D}"/>
              </a:ext>
            </a:extLst>
          </p:cNvPr>
          <p:cNvGrpSpPr/>
          <p:nvPr/>
        </p:nvGrpSpPr>
        <p:grpSpPr>
          <a:xfrm>
            <a:off x="1484138" y="5809320"/>
            <a:ext cx="9824304" cy="222748"/>
            <a:chOff x="1484138" y="5809320"/>
            <a:chExt cx="9824304" cy="2227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021084B-214A-E64D-B11F-AB86B9750D15}"/>
                </a:ext>
              </a:extLst>
            </p:cNvPr>
            <p:cNvGrpSpPr/>
            <p:nvPr/>
          </p:nvGrpSpPr>
          <p:grpSpPr>
            <a:xfrm>
              <a:off x="2173567" y="5809320"/>
              <a:ext cx="8608060" cy="222748"/>
              <a:chOff x="2173567" y="5809320"/>
              <a:chExt cx="8608060" cy="22274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5579E8-8797-1C39-5F05-FB6555B7B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1627" y="584234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F29DE69-A2DF-8D15-52A1-372871414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767" y="585585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2DFE01D-F838-C94F-BC01-446D59BC1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0477" y="5826011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52CC5D6-F4F2-A231-FC3E-3ED25F199D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617" y="5839527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3490E5C-CF5F-3215-E18D-32EA6EDA3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027" y="5835628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15B222A-4FB4-3609-5432-B300763B3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167" y="5849144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E6AAFF6-A7C2-0F9F-8BEE-B1ABEED976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877" y="581929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EA54ED5-5A23-614B-D380-CFCFF61AD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7" y="583281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982104E-4F5C-341B-84A8-86A0971BF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577" y="582564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4B9D009-EEBC-AD56-DA6C-A2495C3D7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17" y="583916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C64C67-BA04-7D12-68F6-DAFE0EECB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8427" y="580932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F655B11-030B-98E0-6D48-1150AA2F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3567" y="582283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031B68C-C8C9-00F6-E527-CDE92A0D64FE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442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630D553-90D1-06F8-53D9-D5FE660491A4}"/>
                </a:ext>
              </a:extLst>
            </p:cNvPr>
            <p:cNvCxnSpPr>
              <a:cxnSpLocks/>
            </p:cNvCxnSpPr>
            <p:nvPr/>
          </p:nvCxnSpPr>
          <p:spPr>
            <a:xfrm>
              <a:off x="1484138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562C2F6-2279-772F-F9DC-D0CB66575736}"/>
              </a:ext>
            </a:extLst>
          </p:cNvPr>
          <p:cNvGrpSpPr/>
          <p:nvPr/>
        </p:nvGrpSpPr>
        <p:grpSpPr>
          <a:xfrm>
            <a:off x="1336256" y="6173779"/>
            <a:ext cx="10123918" cy="388209"/>
            <a:chOff x="1337852" y="6013191"/>
            <a:chExt cx="10123918" cy="3882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F22FC9-28BB-65EA-073D-232C4E8A3593}"/>
                </a:ext>
              </a:extLst>
            </p:cNvPr>
            <p:cNvSpPr txBox="1"/>
            <p:nvPr/>
          </p:nvSpPr>
          <p:spPr>
            <a:xfrm>
              <a:off x="1337852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790664-B7DE-9EA9-5896-68F749FB8CDF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6EA887-E5A8-9911-4186-078B77CB8DBC}"/>
                </a:ext>
              </a:extLst>
            </p:cNvPr>
            <p:cNvSpPr txBox="1"/>
            <p:nvPr/>
          </p:nvSpPr>
          <p:spPr>
            <a:xfrm>
              <a:off x="2761870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55563D-E43B-B4E2-FA9A-91D0E0E33A55}"/>
                </a:ext>
              </a:extLst>
            </p:cNvPr>
            <p:cNvSpPr txBox="1"/>
            <p:nvPr/>
          </p:nvSpPr>
          <p:spPr>
            <a:xfrm>
              <a:off x="344661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3340C-0BF0-7D5A-EC93-AE5F58C608D4}"/>
                </a:ext>
              </a:extLst>
            </p:cNvPr>
            <p:cNvSpPr txBox="1"/>
            <p:nvPr/>
          </p:nvSpPr>
          <p:spPr>
            <a:xfrm>
              <a:off x="4407245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 sz="2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D87A26-ED24-1913-9B60-088AE3D226C7}"/>
                </a:ext>
              </a:extLst>
            </p:cNvPr>
            <p:cNvSpPr txBox="1"/>
            <p:nvPr/>
          </p:nvSpPr>
          <p:spPr>
            <a:xfrm>
              <a:off x="5091994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 sz="2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10E73F-FB3B-E8C9-21E5-6C5134926476}"/>
                </a:ext>
              </a:extLst>
            </p:cNvPr>
            <p:cNvSpPr txBox="1"/>
            <p:nvPr/>
          </p:nvSpPr>
          <p:spPr>
            <a:xfrm>
              <a:off x="6008369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76C8E4-E7B7-84B9-D813-66B6FB88314D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6A9118-C00E-B65D-2B33-C2B38F87B14F}"/>
                </a:ext>
              </a:extLst>
            </p:cNvPr>
            <p:cNvSpPr txBox="1"/>
            <p:nvPr/>
          </p:nvSpPr>
          <p:spPr>
            <a:xfrm>
              <a:off x="7512594" y="601319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1263C4-78B1-441B-6DC0-64F46773325E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AE369F-6F69-B75F-A185-29FD3326888B}"/>
                </a:ext>
              </a:extLst>
            </p:cNvPr>
            <p:cNvSpPr txBox="1"/>
            <p:nvPr/>
          </p:nvSpPr>
          <p:spPr>
            <a:xfrm>
              <a:off x="9074276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D08A91-272F-AA1A-EE0A-623A36317D4C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CE9C7A-0565-4927-4507-60C023C8BE4A}"/>
                </a:ext>
              </a:extLst>
            </p:cNvPr>
            <p:cNvSpPr txBox="1"/>
            <p:nvPr/>
          </p:nvSpPr>
          <p:spPr>
            <a:xfrm>
              <a:off x="10468923" y="603206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BDE67E-ED1B-B845-1A46-A1ABCD0EDC00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C76AA8-D7D9-8882-A2B5-225B752784C5}"/>
              </a:ext>
            </a:extLst>
          </p:cNvPr>
          <p:cNvGrpSpPr/>
          <p:nvPr/>
        </p:nvGrpSpPr>
        <p:grpSpPr>
          <a:xfrm>
            <a:off x="354170" y="5523867"/>
            <a:ext cx="11789002" cy="923330"/>
            <a:chOff x="354170" y="5523867"/>
            <a:chExt cx="11789002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6BA1CF-476E-1F01-649F-3CDD748F7736}"/>
                </a:ext>
              </a:extLst>
            </p:cNvPr>
            <p:cNvSpPr txBox="1"/>
            <p:nvPr/>
          </p:nvSpPr>
          <p:spPr>
            <a:xfrm>
              <a:off x="354170" y="5523867"/>
              <a:ext cx="673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2</a:t>
              </a:r>
              <a:endParaRPr lang="en-I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E39DEE-AF31-C979-3AA1-095F52065183}"/>
                </a:ext>
              </a:extLst>
            </p:cNvPr>
            <p:cNvSpPr txBox="1"/>
            <p:nvPr/>
          </p:nvSpPr>
          <p:spPr>
            <a:xfrm>
              <a:off x="11469526" y="5523867"/>
              <a:ext cx="673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1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00992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7659-A383-B70E-00FC-A8B1B0B5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92E03A5D-195A-C9E2-7E8C-24BC726DC5CD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B3D79869-5DAF-8816-844B-EDB878A1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שלושה דיירים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3E0CB8BC-CAB1-1B16-6EFB-B7C9D9A0A8DB}"/>
              </a:ext>
            </a:extLst>
          </p:cNvPr>
          <p:cNvSpPr txBox="1">
            <a:spLocks/>
          </p:cNvSpPr>
          <p:nvPr/>
        </p:nvSpPr>
        <p:spPr>
          <a:xfrm>
            <a:off x="264414" y="2362234"/>
            <a:ext cx="11663172" cy="7429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4000"/>
              <a:t>העודף הכולל = 200.</a:t>
            </a:r>
          </a:p>
          <a:p>
            <a:r>
              <a:rPr lang="he-IL" sz="4000"/>
              <a:t>ניתן לייצג כל חלוקה של העודף ע"י נקודה במישור:</a:t>
            </a:r>
          </a:p>
          <a:p>
            <a:pPr lvl="1"/>
            <a:r>
              <a:rPr lang="he-IL" sz="3800"/>
              <a:t>ציר </a:t>
            </a:r>
            <a:r>
              <a:rPr lang="en-US" sz="3800"/>
              <a:t>X</a:t>
            </a:r>
            <a:r>
              <a:rPr lang="he-IL" sz="3800"/>
              <a:t> = כמה עודף ניתן לחדר 1;</a:t>
            </a:r>
          </a:p>
          <a:p>
            <a:pPr lvl="1"/>
            <a:r>
              <a:rPr lang="he-IL" sz="3800"/>
              <a:t>ציר </a:t>
            </a:r>
            <a:r>
              <a:rPr lang="en-US" sz="3800"/>
              <a:t>Y</a:t>
            </a:r>
            <a:r>
              <a:rPr lang="he-IL" sz="3800"/>
              <a:t> = כמה עודף ניתן לחדר 2.</a:t>
            </a:r>
          </a:p>
          <a:p>
            <a:r>
              <a:rPr lang="he-IL" sz="4000"/>
              <a:t>מרחב החלוקות האפשריות של העודף הוא </a:t>
            </a:r>
            <a:r>
              <a:rPr lang="he-IL" sz="4000" b="1"/>
              <a:t>משולש</a:t>
            </a:r>
            <a:r>
              <a:rPr lang="he-IL" sz="4000"/>
              <a:t>!</a:t>
            </a:r>
          </a:p>
          <a:p>
            <a:pPr marL="0" indent="0">
              <a:buNone/>
            </a:pPr>
            <a:endParaRPr lang="he-IL" sz="4000"/>
          </a:p>
        </p:txBody>
      </p:sp>
    </p:spTree>
    <p:extLst>
      <p:ext uri="{BB962C8B-B14F-4D97-AF65-F5344CB8AC3E}">
        <p14:creationId xmlns:p14="http://schemas.microsoft.com/office/powerpoint/2010/main" val="232364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B7E9-3E45-5ED8-B68C-41E536F1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10CE2896-204E-2D6E-6F5C-96847792AB15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B4B6B091-A163-ACA0-AFE9-07B889DD0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8A3608D-CE7C-DDCA-44E6-9D3589E2492F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E94690-9B99-12CB-EBF0-43F54ADABCEE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F13FBC-CEB9-A318-ADCF-D1B5D80F66D5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0C10DC-3E10-72DC-2800-66F8B4275C35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F7B61-35D7-C8D4-FFE9-9AEEA031BFFA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9867EB-423B-AE92-7A59-872525998D76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73B113-970F-8547-DE7A-1FF14C68EECB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A71E4-AA3B-007F-B19F-01E73697331A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957712-95F7-BE87-DC38-2E7C027B65F3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</p:spTree>
    <p:extLst>
      <p:ext uri="{BB962C8B-B14F-4D97-AF65-F5344CB8AC3E}">
        <p14:creationId xmlns:p14="http://schemas.microsoft.com/office/powerpoint/2010/main" val="264498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FC203-74BA-4E34-E561-6DC6917C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4BE0525F-04C1-265E-BFD9-C6E4A4AF81CD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843C8548-E6D6-F4A7-CE66-54AD5447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8573B6C-4F1F-6286-F8E9-40D1CCC8FC30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0657C5-DFA0-4366-725D-06EF9F1E8EBB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C3AEAB-5A29-2984-F574-81C906D92244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AB0B3-CEC5-0BC4-7CEA-5AF3A2199297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65776-A5E2-B052-6DD4-75167A9F8066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85048-0261-DADC-9FC6-250EEA5E4150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F23B2-EC5C-F819-7B42-C6D3E0DFCA48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AD69A7-F275-1DAE-757B-C23459C5843F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966698-9E99-35E8-EF47-BCDF5DBA96A1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47612B-8A7D-9CF0-CC83-3A9A949E9AA5}"/>
              </a:ext>
            </a:extLst>
          </p:cNvPr>
          <p:cNvSpPr/>
          <p:nvPr/>
        </p:nvSpPr>
        <p:spPr>
          <a:xfrm>
            <a:off x="2564026" y="4551813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7BD47-8855-5FC2-0BB1-F55DFE892F39}"/>
              </a:ext>
            </a:extLst>
          </p:cNvPr>
          <p:cNvSpPr txBox="1"/>
          <p:nvPr/>
        </p:nvSpPr>
        <p:spPr>
          <a:xfrm>
            <a:off x="9318842" y="2382237"/>
            <a:ext cx="2260555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50 לחדר 1;</a:t>
            </a:r>
          </a:p>
          <a:p>
            <a:pPr algn="r" rtl="1"/>
            <a:r>
              <a:rPr lang="he-IL" sz="3600"/>
              <a:t>90 לחדר 2;</a:t>
            </a:r>
          </a:p>
          <a:p>
            <a:pPr algn="r" rtl="1"/>
            <a:r>
              <a:rPr lang="he-IL" sz="3600"/>
              <a:t>60 לחדר 3.</a:t>
            </a:r>
          </a:p>
        </p:txBody>
      </p:sp>
    </p:spTree>
    <p:extLst>
      <p:ext uri="{BB962C8B-B14F-4D97-AF65-F5344CB8AC3E}">
        <p14:creationId xmlns:p14="http://schemas.microsoft.com/office/powerpoint/2010/main" val="4044146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F544F9-6E09-948F-82F1-F3593063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80A7C6E-C129-E785-97A0-54D086B75B00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20D10345-C0B0-3D78-2032-7D6146E1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32C64C8-CF51-F87B-9582-4BE0861B0470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925E69-8553-0875-4A42-D8C61B384F9D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B063AD-C39E-018D-5C18-CC80C18A112D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9CE0E7-CBC8-FA85-D03E-61B159B306C0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D93BE-90DE-D1CA-B6CF-50D5C2752772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5CF65-98D0-501D-F018-F87B83FB53D9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07999A-CC53-A90B-7EBD-5D1FF77C507F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6CD367-EE09-98C4-F7F6-7E76C9B2B25C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A20A93-EBA7-451E-89B8-069342BD09E7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67D1F-259B-B340-1899-FD8D476A1602}"/>
              </a:ext>
            </a:extLst>
          </p:cNvPr>
          <p:cNvSpPr txBox="1"/>
          <p:nvPr/>
        </p:nvSpPr>
        <p:spPr>
          <a:xfrm>
            <a:off x="9070377" y="2382237"/>
            <a:ext cx="2509020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50 לחדר 1;</a:t>
            </a:r>
          </a:p>
          <a:p>
            <a:pPr algn="r" rtl="1"/>
            <a:r>
              <a:rPr lang="he-IL" sz="3600"/>
              <a:t>30 לחדר 2;</a:t>
            </a:r>
          </a:p>
          <a:p>
            <a:pPr algn="r" rtl="1"/>
            <a:r>
              <a:rPr lang="he-IL" sz="3600"/>
              <a:t>120 לחדר 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1BFBCB-BAE0-3C56-78DB-925662EC127D}"/>
              </a:ext>
            </a:extLst>
          </p:cNvPr>
          <p:cNvSpPr/>
          <p:nvPr/>
        </p:nvSpPr>
        <p:spPr>
          <a:xfrm>
            <a:off x="2536824" y="5649421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120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BEF80-218C-FCEE-2DE6-2E904D21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A3E6026-48D0-1CD8-7E56-BB6884E7BA52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467C1B9C-CCFC-E653-8BDC-A7ED83BB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6F9E59F-1007-DD2B-39B9-F27EB89D3769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2C1DA2-A8F9-4972-5950-066A9B00A01C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90FF10-4907-487F-20E3-C38E36601FD5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D5B3B1-119F-97B5-AF65-9EF5F7A0D07F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2AAC6D-20EF-9176-0C3E-7E9B39EFE055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0A7D0-EC93-D617-D0C6-ED8DAB332380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23E01-83F2-E826-1119-77A7306AA42C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B9EE84-542C-47F9-2071-D46597FDD1AE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72FA9F-C9CD-EDCE-D4CB-87B5AECE6693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B2C6A-2A30-2D59-6C59-2953FB818C6F}"/>
              </a:ext>
            </a:extLst>
          </p:cNvPr>
          <p:cNvSpPr txBox="1"/>
          <p:nvPr/>
        </p:nvSpPr>
        <p:spPr>
          <a:xfrm>
            <a:off x="9070312" y="2382237"/>
            <a:ext cx="2509085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150 לחדר 1;</a:t>
            </a:r>
          </a:p>
          <a:p>
            <a:pPr algn="r" rtl="1"/>
            <a:r>
              <a:rPr lang="he-IL" sz="3600"/>
              <a:t>50 לחדר 2;</a:t>
            </a:r>
          </a:p>
          <a:p>
            <a:pPr algn="r" rtl="1"/>
            <a:r>
              <a:rPr lang="he-IL" sz="3600"/>
              <a:t>0 לחדר 3.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E00615-7FB1-8F96-D8C9-D8779523C846}"/>
              </a:ext>
            </a:extLst>
          </p:cNvPr>
          <p:cNvSpPr/>
          <p:nvPr/>
        </p:nvSpPr>
        <p:spPr>
          <a:xfrm>
            <a:off x="4027442" y="4873685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25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F6149B-526F-B8A9-7794-F6EAE529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6600" dirty="0"/>
              <a:t>החזון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F5CFB7-B483-68C9-7159-67FA49997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e-IL" sz="4800"/>
              <a:t>לפתח נוסחאות מתימטיות </a:t>
            </a:r>
            <a:br>
              <a:rPr lang="en-US" sz="4800"/>
            </a:br>
            <a:r>
              <a:rPr lang="he-IL" sz="4800"/>
              <a:t>לחלוקת משאבים ציבוריים </a:t>
            </a:r>
            <a:br>
              <a:rPr lang="en-US" sz="4800"/>
            </a:br>
            <a:r>
              <a:rPr lang="he-IL" sz="4800"/>
              <a:t>בין אנשים עם </a:t>
            </a:r>
            <a:r>
              <a:rPr lang="he-IL" sz="4800" b="1"/>
              <a:t>העדפות שונות</a:t>
            </a:r>
            <a:r>
              <a:rPr lang="he-IL" sz="4800"/>
              <a:t>, </a:t>
            </a:r>
            <a:br>
              <a:rPr lang="en-US" sz="4800"/>
            </a:br>
            <a:r>
              <a:rPr lang="he-IL" sz="4800"/>
              <a:t>כך ש</a:t>
            </a:r>
            <a:r>
              <a:rPr lang="he-IL" sz="4800" b="1"/>
              <a:t>כולם יסכימו </a:t>
            </a:r>
            <a:r>
              <a:rPr lang="he-IL" sz="4800"/>
              <a:t>שהחלוקה הוגנת.</a:t>
            </a:r>
          </a:p>
        </p:txBody>
      </p:sp>
    </p:spTree>
    <p:extLst>
      <p:ext uri="{BB962C8B-B14F-4D97-AF65-F5344CB8AC3E}">
        <p14:creationId xmlns:p14="http://schemas.microsoft.com/office/powerpoint/2010/main" val="363028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46460-0390-E5A4-B495-584B0AF8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5AAED07-51BC-F687-7678-CC2FF648C089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43C73411-C905-D1DC-9ED2-A0BF91E6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C8F13FF-9D66-D8CA-B0A7-4512F084E56F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6CDA00-8DB7-AEA0-1FAE-15F503F5B1CF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FD22EF-48F1-5C0A-BB63-4C92E0D182BE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B2664E-99A9-6550-F3BC-710E14A53784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DD5EA-D240-4023-631A-5220C110E249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91FA95-1F3E-C57E-B0A5-4DC5552FC42B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4365D6-5730-EC36-80AD-B578B2F680B7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489A1-98C3-E30D-C130-C60DF9F8A212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03024C-E02E-487F-C7FA-23A76541EBCF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41228-1F45-455C-B397-1D055BE0228F}"/>
              </a:ext>
            </a:extLst>
          </p:cNvPr>
          <p:cNvSpPr txBox="1"/>
          <p:nvPr/>
        </p:nvSpPr>
        <p:spPr>
          <a:xfrm>
            <a:off x="9070377" y="2382237"/>
            <a:ext cx="2509020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30 לחדר 1;</a:t>
            </a:r>
          </a:p>
          <a:p>
            <a:pPr algn="r" rtl="1"/>
            <a:r>
              <a:rPr lang="he-IL" sz="3600"/>
              <a:t>0 לחדר 2;</a:t>
            </a:r>
          </a:p>
          <a:p>
            <a:pPr algn="r" rtl="1"/>
            <a:r>
              <a:rPr lang="he-IL" sz="3600"/>
              <a:t>170 לחדר 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F3A40D-2E26-1E71-E8AB-AD44DBD3AD53}"/>
              </a:ext>
            </a:extLst>
          </p:cNvPr>
          <p:cNvSpPr/>
          <p:nvPr/>
        </p:nvSpPr>
        <p:spPr>
          <a:xfrm>
            <a:off x="2162861" y="6196557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009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6EEB-69BE-DB86-B54C-8B30C49E7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B4702723-14D8-22B9-CE0B-2E40F7F4FED8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23DAE12E-BF06-8A17-1D06-42920A58F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3975888-27A9-22C7-97A2-114FDCB99FE1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2F7707-3BEE-2590-916C-D751EBAE5DBF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6969B7-BF96-7B08-87F2-36F6C43869DE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836DBE-B7AC-74C6-4437-0F9CC99F594F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4B9920-93BA-BA08-DDFA-6304B2218A5B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84D58D-A614-C0A1-BEA2-0C8D56A8F642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D69C7C-BF21-6EFB-C217-385340D48D67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CA3524-717A-9381-460C-A58ADD6D892F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5FF9A-33DE-4055-7F4F-737873744782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FA1A2-54E7-6AE8-4BF8-A4C757F77338}"/>
              </a:ext>
            </a:extLst>
          </p:cNvPr>
          <p:cNvSpPr txBox="1"/>
          <p:nvPr/>
        </p:nvSpPr>
        <p:spPr>
          <a:xfrm>
            <a:off x="9070377" y="2382237"/>
            <a:ext cx="2509020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0 לחדר 1;</a:t>
            </a:r>
          </a:p>
          <a:p>
            <a:pPr algn="r" rtl="1"/>
            <a:r>
              <a:rPr lang="he-IL" sz="3600"/>
              <a:t>50 לחדר 2;</a:t>
            </a:r>
          </a:p>
          <a:p>
            <a:pPr algn="r" rtl="1"/>
            <a:r>
              <a:rPr lang="he-IL" sz="3600"/>
              <a:t>150 לחדר 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D62111-1008-99B6-F08F-520164280342}"/>
              </a:ext>
            </a:extLst>
          </p:cNvPr>
          <p:cNvSpPr/>
          <p:nvPr/>
        </p:nvSpPr>
        <p:spPr>
          <a:xfrm>
            <a:off x="1363852" y="5142394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620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6DCF6-908E-2CAC-565B-F57051F1E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23A17C37-A900-D92D-24DB-7000B2C96F3F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6D9E3AAD-661F-2388-FF28-A02238F1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D541663-1E6A-CC43-C94D-C3B1D04905A5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161570-C4DA-AF9C-6D97-2B278DAC8A5C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50837F-4650-9128-9EE1-DC02B3CE2B19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DC5699-7892-D9FE-A3B3-530F4DE4D5DF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F79950-614D-19A9-1158-AFF75EE24236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DFE5C-C090-4B54-A544-6D60FE3EAF78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FD9ACF-3411-ACE9-8B3B-8D1627249C59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CD9DCF-7543-BA32-5801-5E1DBD6DD0DF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0304BB-D8E2-032C-BF75-D10F16236A35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E731E-8718-9946-AC45-A89A90600F3D}"/>
              </a:ext>
            </a:extLst>
          </p:cNvPr>
          <p:cNvSpPr txBox="1"/>
          <p:nvPr/>
        </p:nvSpPr>
        <p:spPr>
          <a:xfrm>
            <a:off x="9070377" y="2382237"/>
            <a:ext cx="2509020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200 לחדר 1;</a:t>
            </a:r>
          </a:p>
          <a:p>
            <a:pPr algn="r" rtl="1"/>
            <a:r>
              <a:rPr lang="he-IL" sz="3600"/>
              <a:t>0 לחדר 2;</a:t>
            </a:r>
          </a:p>
          <a:p>
            <a:pPr algn="r" rtl="1"/>
            <a:r>
              <a:rPr lang="he-IL" sz="3600"/>
              <a:t>0 לחדר 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AB4615-B583-3E38-420B-027A2B5309E1}"/>
              </a:ext>
            </a:extLst>
          </p:cNvPr>
          <p:cNvSpPr/>
          <p:nvPr/>
        </p:nvSpPr>
        <p:spPr>
          <a:xfrm>
            <a:off x="5359651" y="6170665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757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BF203-EA63-D05F-AB47-A614651D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E5FAAE49-BAA6-94D6-0559-9FE5E7D05284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8BCC1D53-9C46-96B5-18FB-1B129600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DEC1634-9FA9-36DB-71F3-DCA3E07E2F72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C931F-4C27-7B97-607F-65D68812B34E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4DE161-35BF-1DD9-A51F-619330C697AD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DDE6BB-2995-6E70-889E-99DC649802A1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BFFC20-D550-707B-E9CB-4FD78031DD2D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A7FCB7-7EEC-0E4A-C53C-9897A984F8B9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88445-F241-6602-F30D-E2964D1B99E8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EDF826-6796-E3A1-FD35-4A0CA8F42218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9E4B2-5703-D7ED-1012-A72166508CC7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5B1BD-F5F7-9C2E-4DF1-FE25E3AA3B22}"/>
              </a:ext>
            </a:extLst>
          </p:cNvPr>
          <p:cNvSpPr txBox="1"/>
          <p:nvPr/>
        </p:nvSpPr>
        <p:spPr>
          <a:xfrm>
            <a:off x="9070377" y="2382237"/>
            <a:ext cx="2509020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0 לחדר 1;</a:t>
            </a:r>
          </a:p>
          <a:p>
            <a:pPr algn="r" rtl="1"/>
            <a:r>
              <a:rPr lang="he-IL" sz="3600"/>
              <a:t>200 לחדר 2;</a:t>
            </a:r>
          </a:p>
          <a:p>
            <a:pPr algn="r" rtl="1"/>
            <a:r>
              <a:rPr lang="he-IL" sz="3600"/>
              <a:t>0 לחדר 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33E5C0-056F-3272-3048-137EC5DAB3D8}"/>
              </a:ext>
            </a:extLst>
          </p:cNvPr>
          <p:cNvSpPr/>
          <p:nvPr/>
        </p:nvSpPr>
        <p:spPr>
          <a:xfrm>
            <a:off x="1363852" y="2362504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931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B0D11-40E3-411D-1485-99178203C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02DD1D-7349-10C4-DE13-2BD320B3FD20}"/>
              </a:ext>
            </a:extLst>
          </p:cNvPr>
          <p:cNvSpPr txBox="1">
            <a:spLocks/>
          </p:cNvSpPr>
          <p:nvPr/>
        </p:nvSpPr>
        <p:spPr>
          <a:xfrm>
            <a:off x="-958850" y="2474226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EF7E0DE9-5D67-079D-3CE0-2497EC2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 החלוקות</a:t>
            </a:r>
            <a:endParaRPr lang="he-IL" sz="6000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5D46A89D-6564-B30F-8B64-DA85560CBA0F}"/>
              </a:ext>
            </a:extLst>
          </p:cNvPr>
          <p:cNvSpPr/>
          <p:nvPr/>
        </p:nvSpPr>
        <p:spPr>
          <a:xfrm>
            <a:off x="1487678" y="2474226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AE6009-15AA-F262-9DB8-1DFAABD15279}"/>
              </a:ext>
            </a:extLst>
          </p:cNvPr>
          <p:cNvCxnSpPr>
            <a:cxnSpLocks/>
          </p:cNvCxnSpPr>
          <p:nvPr/>
        </p:nvCxnSpPr>
        <p:spPr>
          <a:xfrm>
            <a:off x="1487678" y="6310863"/>
            <a:ext cx="4610101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80259E-B00C-A04F-1017-FD6795760B8C}"/>
              </a:ext>
            </a:extLst>
          </p:cNvPr>
          <p:cNvCxnSpPr>
            <a:cxnSpLocks/>
          </p:cNvCxnSpPr>
          <p:nvPr/>
        </p:nvCxnSpPr>
        <p:spPr>
          <a:xfrm flipV="1">
            <a:off x="1487679" y="2177013"/>
            <a:ext cx="0" cy="413385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8928488-6769-95FF-1C6F-1B6BA2F867F8}"/>
              </a:ext>
            </a:extLst>
          </p:cNvPr>
          <p:cNvSpPr txBox="1"/>
          <p:nvPr/>
        </p:nvSpPr>
        <p:spPr>
          <a:xfrm>
            <a:off x="2338255" y="6310857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>
                <a:solidFill>
                  <a:schemeClr val="accent4"/>
                </a:solidFill>
              </a:rPr>
              <a:t>עודף לחדר 1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4CA6E-DAEB-250F-4DD4-3DD166B5D6ED}"/>
              </a:ext>
            </a:extLst>
          </p:cNvPr>
          <p:cNvSpPr txBox="1"/>
          <p:nvPr/>
        </p:nvSpPr>
        <p:spPr>
          <a:xfrm>
            <a:off x="501663" y="3350334"/>
            <a:ext cx="9445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2800">
                <a:solidFill>
                  <a:schemeClr val="accent4"/>
                </a:solidFill>
              </a:rPr>
              <a:t>עודף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לחדר</a:t>
            </a:r>
            <a:br>
              <a:rPr lang="en-US" sz="2800">
                <a:solidFill>
                  <a:schemeClr val="accent4"/>
                </a:solidFill>
              </a:rPr>
            </a:br>
            <a:r>
              <a:rPr lang="he-IL" sz="2800">
                <a:solidFill>
                  <a:schemeClr val="accent4"/>
                </a:solidFill>
              </a:rPr>
              <a:t>2</a:t>
            </a:r>
            <a:endParaRPr lang="en-IL" sz="280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C5E962-FE01-738C-DDD6-AE07461B7939}"/>
              </a:ext>
            </a:extLst>
          </p:cNvPr>
          <p:cNvSpPr txBox="1"/>
          <p:nvPr/>
        </p:nvSpPr>
        <p:spPr>
          <a:xfrm>
            <a:off x="5136526" y="6352764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2D6879-F3B5-3B44-EAFA-999EFB71EA23}"/>
              </a:ext>
            </a:extLst>
          </p:cNvPr>
          <p:cNvSpPr txBox="1"/>
          <p:nvPr/>
        </p:nvSpPr>
        <p:spPr>
          <a:xfrm>
            <a:off x="1326416" y="641603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51D4D-572C-83CB-3686-064C6712127D}"/>
              </a:ext>
            </a:extLst>
          </p:cNvPr>
          <p:cNvSpPr txBox="1"/>
          <p:nvPr/>
        </p:nvSpPr>
        <p:spPr>
          <a:xfrm>
            <a:off x="1003892" y="611080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0</a:t>
            </a:r>
            <a:endParaRPr lang="en-IL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8B18FF-C94F-AA4C-67F5-0F7284B558CA}"/>
              </a:ext>
            </a:extLst>
          </p:cNvPr>
          <p:cNvSpPr txBox="1"/>
          <p:nvPr/>
        </p:nvSpPr>
        <p:spPr>
          <a:xfrm>
            <a:off x="808805" y="2305293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/>
              <a:t>200</a:t>
            </a:r>
            <a:endParaRPr lang="en-I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06D4C-433C-48E8-5616-9FB9FA39828C}"/>
              </a:ext>
            </a:extLst>
          </p:cNvPr>
          <p:cNvSpPr txBox="1"/>
          <p:nvPr/>
        </p:nvSpPr>
        <p:spPr>
          <a:xfrm>
            <a:off x="9070377" y="2382237"/>
            <a:ext cx="2509020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3600"/>
              <a:t>0 לחדר 1;</a:t>
            </a:r>
          </a:p>
          <a:p>
            <a:pPr algn="r" rtl="1"/>
            <a:r>
              <a:rPr lang="he-IL" sz="3600"/>
              <a:t>0 לחדר 2;</a:t>
            </a:r>
          </a:p>
          <a:p>
            <a:pPr algn="r" rtl="1"/>
            <a:r>
              <a:rPr lang="he-IL" sz="3600"/>
              <a:t>200 לחדר 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91A83C-E3BA-8632-5BCE-845B81F1A447}"/>
              </a:ext>
            </a:extLst>
          </p:cNvPr>
          <p:cNvSpPr/>
          <p:nvPr/>
        </p:nvSpPr>
        <p:spPr>
          <a:xfrm>
            <a:off x="1356171" y="6196052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5911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3E20-1CE2-7D66-60F5-D7AFC4958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9837A0C0-D737-6D55-4B67-C0F256A78F5C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30FA5074-9FD7-E4E6-1E6C-24798AC2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שלושה דיירים </a:t>
            </a:r>
            <a:r>
              <a:rPr lang="he-IL" sz="2200"/>
              <a:t>(המשך)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AF99327-ED4F-04FC-8B26-6398D95305AD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F75DF6-21CE-E339-11CF-6DFA8C3EBF43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CB88BD6-B0B4-7145-EFCB-A300FB95010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2560223-4845-C190-A000-DC2A54F53DC0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0FF880-B4C6-FA04-B005-D36F58EE44B2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7947FD-08AF-B764-2DDE-22603EE17D78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824361-2F47-C451-8B81-8F72B204290D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EE115F-439C-D591-F357-76A25AB83A3E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DCEE08-AFB5-A946-173F-318845057D5F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F2535-443D-CB3D-0BD7-B8671AA7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D7FBCB-0D4A-C06C-3F2E-F40B148ED3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8D68148-A0DB-44AA-EF5D-CD4C1F514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3B874D-0A80-1A2F-4923-B00F3E22FE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96D0A6-A237-D001-DAC2-E6266D00D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1" name="מציין מיקום תוכן 2">
            <a:extLst>
              <a:ext uri="{FF2B5EF4-FFF2-40B4-BE49-F238E27FC236}">
                <a16:creationId xmlns:a16="http://schemas.microsoft.com/office/drawing/2014/main" id="{9830560D-132E-7DA2-1384-1EA8F82CE845}"/>
              </a:ext>
            </a:extLst>
          </p:cNvPr>
          <p:cNvSpPr txBox="1">
            <a:spLocks/>
          </p:cNvSpPr>
          <p:nvPr/>
        </p:nvSpPr>
        <p:spPr>
          <a:xfrm>
            <a:off x="6210300" y="2175890"/>
            <a:ext cx="5831586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א. נחלק את משולש-החלוקות ל</a:t>
            </a:r>
            <a:r>
              <a:rPr lang="he-IL" sz="4000" b="1"/>
              <a:t>משולשונים </a:t>
            </a:r>
            <a:r>
              <a:rPr lang="he-IL" sz="4000"/>
              <a:t>קטנים </a:t>
            </a:r>
            <a:r>
              <a:rPr lang="he-IL" sz="3200"/>
              <a:t>(גודל צלע = שקל)</a:t>
            </a:r>
            <a:r>
              <a:rPr lang="he-IL" sz="4000"/>
              <a:t>.</a:t>
            </a:r>
          </a:p>
          <a:p>
            <a:pPr marL="0" indent="0">
              <a:buNone/>
            </a:pPr>
            <a:r>
              <a:rPr lang="he-IL" sz="4000"/>
              <a:t>ב. נכתוב על כל קודקוד של משולשון שם של דייר לסירוגין (כך שבכל משולשון כתובים כל הדיירים).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2F866B-CF26-F4F4-B2CE-D29181789C19}"/>
              </a:ext>
            </a:extLst>
          </p:cNvPr>
          <p:cNvGrpSpPr/>
          <p:nvPr/>
        </p:nvGrpSpPr>
        <p:grpSpPr>
          <a:xfrm>
            <a:off x="203707" y="2490516"/>
            <a:ext cx="4725803" cy="4421809"/>
            <a:chOff x="203707" y="2490516"/>
            <a:chExt cx="4725803" cy="44218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FB9667-A882-5117-BA7E-7EAF5F9F7D36}"/>
                </a:ext>
              </a:extLst>
            </p:cNvPr>
            <p:cNvSpPr txBox="1"/>
            <p:nvPr/>
          </p:nvSpPr>
          <p:spPr>
            <a:xfrm>
              <a:off x="4602176" y="6297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F70992-B2D6-DB9C-814F-9C52F1FD3B05}"/>
                </a:ext>
              </a:extLst>
            </p:cNvPr>
            <p:cNvSpPr txBox="1"/>
            <p:nvPr/>
          </p:nvSpPr>
          <p:spPr>
            <a:xfrm>
              <a:off x="3046905" y="4710373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78BA01B-2855-8B73-B9AE-F3A0C97F6684}"/>
                </a:ext>
              </a:extLst>
            </p:cNvPr>
            <p:cNvSpPr txBox="1"/>
            <p:nvPr/>
          </p:nvSpPr>
          <p:spPr>
            <a:xfrm>
              <a:off x="2248867" y="400633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C989B7-D100-8E1E-F8A3-B889ADCEB78E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27F567-FEC7-7ED9-9C9B-410301501861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4B5E75D-7C76-30A6-19F0-36DCBA3A9A54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E1F0F2D-4ABA-6558-45D2-81F4BD24DE8B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2E2EE2-A3C4-DE83-8FD0-52127A8388E5}"/>
                </a:ext>
              </a:extLst>
            </p:cNvPr>
            <p:cNvSpPr txBox="1"/>
            <p:nvPr/>
          </p:nvSpPr>
          <p:spPr>
            <a:xfrm>
              <a:off x="263777" y="4926581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A091C8-905C-FEBD-E5DD-7BB045F4EAE3}"/>
                </a:ext>
              </a:extLst>
            </p:cNvPr>
            <p:cNvSpPr txBox="1"/>
            <p:nvPr/>
          </p:nvSpPr>
          <p:spPr>
            <a:xfrm>
              <a:off x="203707" y="34216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9D458C-5E4F-F38C-43B4-84A9DCCCDBED}"/>
                </a:ext>
              </a:extLst>
            </p:cNvPr>
            <p:cNvSpPr txBox="1"/>
            <p:nvPr/>
          </p:nvSpPr>
          <p:spPr>
            <a:xfrm>
              <a:off x="270400" y="2490516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0CA2AE-E737-FB8B-5DD0-D3F8661AB888}"/>
                </a:ext>
              </a:extLst>
            </p:cNvPr>
            <p:cNvSpPr txBox="1"/>
            <p:nvPr/>
          </p:nvSpPr>
          <p:spPr>
            <a:xfrm>
              <a:off x="3738486" y="651920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07A6D7-8747-1533-30AF-4F4B4CEB008F}"/>
                </a:ext>
              </a:extLst>
            </p:cNvPr>
            <p:cNvSpPr txBox="1"/>
            <p:nvPr/>
          </p:nvSpPr>
          <p:spPr>
            <a:xfrm>
              <a:off x="242347" y="56268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4F9DF3-0CDF-4EB6-C0C1-9B6A5306F69D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D559BFD-5D0C-A9E3-4365-E9A52CF1CA75}"/>
                </a:ext>
              </a:extLst>
            </p:cNvPr>
            <p:cNvSpPr txBox="1"/>
            <p:nvPr/>
          </p:nvSpPr>
          <p:spPr>
            <a:xfrm>
              <a:off x="2892639" y="561893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א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FC3449-D596-BBBA-1CA7-3919DCCEFB61}"/>
                </a:ext>
              </a:extLst>
            </p:cNvPr>
            <p:cNvSpPr txBox="1"/>
            <p:nvPr/>
          </p:nvSpPr>
          <p:spPr>
            <a:xfrm>
              <a:off x="1262322" y="486875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א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F848E07-063C-855E-C72E-267AA7D66701}"/>
                </a:ext>
              </a:extLst>
            </p:cNvPr>
            <p:cNvSpPr txBox="1"/>
            <p:nvPr/>
          </p:nvSpPr>
          <p:spPr>
            <a:xfrm>
              <a:off x="1289700" y="563439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ב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B05AEE-2DEE-3F5D-7728-3861871E0A37}"/>
                </a:ext>
              </a:extLst>
            </p:cNvPr>
            <p:cNvSpPr txBox="1"/>
            <p:nvPr/>
          </p:nvSpPr>
          <p:spPr>
            <a:xfrm>
              <a:off x="1326834" y="418460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AA5CFF6-317B-8E43-792D-DF501464F441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887A9C5-5DF8-28A4-70A6-15BDB44ABFAF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ב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531F2A-66B6-8E36-B0A3-D708CEDB947D}"/>
                </a:ext>
              </a:extLst>
            </p:cNvPr>
            <p:cNvSpPr txBox="1"/>
            <p:nvPr/>
          </p:nvSpPr>
          <p:spPr>
            <a:xfrm>
              <a:off x="2208637" y="5657038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704CA-A350-35C3-7517-0CBF900C9C37}"/>
                </a:ext>
              </a:extLst>
            </p:cNvPr>
            <p:cNvSpPr txBox="1"/>
            <p:nvPr/>
          </p:nvSpPr>
          <p:spPr>
            <a:xfrm>
              <a:off x="2097683" y="654299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F3F42D-4F8E-0DEA-D3ED-5E8BB7254009}"/>
                </a:ext>
              </a:extLst>
            </p:cNvPr>
            <p:cNvSpPr txBox="1"/>
            <p:nvPr/>
          </p:nvSpPr>
          <p:spPr>
            <a:xfrm>
              <a:off x="1273746" y="6536006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41282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723CE-B0C4-1573-2E72-90EF91E6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EFBE8E66-7D7A-6C99-C1EE-DACE214496D8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5AFA73B4-D65E-A295-670B-1106DD3F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שלושה דיירים </a:t>
            </a:r>
            <a:r>
              <a:rPr lang="he-IL" sz="2200"/>
              <a:t>(המשך)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D653C74-28B7-7F6E-D3E8-8CB9380EA7BE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A0190A3-B1D7-7F01-BD5E-98AB678F5FC7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84FEB91-0FFC-7BE0-6284-4CF60B62F423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F7B2A5-D34B-5EE5-6CCE-8730B69EA85A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00065D-CA7E-4B96-FBFB-23C9A009F28A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AA3344-E209-0F1F-4487-084D03AA6315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6D8ED-DF97-D905-993C-BC65EC79DBB9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627E2-AD67-6BF1-EACE-0DE6F07E2770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F7FD93-7C00-6FB1-D6A7-3B8C642F596F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D26128-BCEA-6A21-8C0F-84985E88E567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1542FB-28A1-C85F-ADE4-D4F8A1080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A6410A-53A7-0100-A5CA-7DC5F83D0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A66F9E0-2489-CF01-CD5E-B78A05D6D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08D602E-3979-BD08-60DD-7D80BF4C8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1" name="מציין מיקום תוכן 2">
            <a:extLst>
              <a:ext uri="{FF2B5EF4-FFF2-40B4-BE49-F238E27FC236}">
                <a16:creationId xmlns:a16="http://schemas.microsoft.com/office/drawing/2014/main" id="{F3621162-42F1-B3FA-6B1C-A4B418363F06}"/>
              </a:ext>
            </a:extLst>
          </p:cNvPr>
          <p:cNvSpPr txBox="1">
            <a:spLocks/>
          </p:cNvSpPr>
          <p:nvPr/>
        </p:nvSpPr>
        <p:spPr>
          <a:xfrm>
            <a:off x="6210300" y="2175890"/>
            <a:ext cx="5831586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ג. בכל נקודה, נשאל את הדייר המתאים:</a:t>
            </a:r>
            <a:r>
              <a:rPr lang="en-US" sz="4000"/>
              <a:t> </a:t>
            </a:r>
            <a:r>
              <a:rPr lang="he-IL" sz="4000"/>
              <a:t>"איזה חדר אתה מעדיף?"</a:t>
            </a:r>
            <a:r>
              <a:rPr lang="en-US" sz="4000"/>
              <a:t> </a:t>
            </a:r>
            <a:br>
              <a:rPr lang="en-US" sz="4000"/>
            </a:br>
            <a:endParaRPr lang="he-IL" sz="40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1A69F2-078A-D71E-DDDD-EEF9BC987AAE}"/>
              </a:ext>
            </a:extLst>
          </p:cNvPr>
          <p:cNvGrpSpPr/>
          <p:nvPr/>
        </p:nvGrpSpPr>
        <p:grpSpPr>
          <a:xfrm>
            <a:off x="203707" y="2490516"/>
            <a:ext cx="4725803" cy="4421809"/>
            <a:chOff x="203707" y="2490516"/>
            <a:chExt cx="4725803" cy="44218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1C8140-9B15-5898-3378-FF9864D63318}"/>
                </a:ext>
              </a:extLst>
            </p:cNvPr>
            <p:cNvSpPr txBox="1"/>
            <p:nvPr/>
          </p:nvSpPr>
          <p:spPr>
            <a:xfrm>
              <a:off x="4602176" y="629703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ABA0ED-3E4A-262A-B433-0F2B198999EE}"/>
                </a:ext>
              </a:extLst>
            </p:cNvPr>
            <p:cNvSpPr txBox="1"/>
            <p:nvPr/>
          </p:nvSpPr>
          <p:spPr>
            <a:xfrm>
              <a:off x="3046905" y="4710373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4AE3FB-2AED-ED90-37CB-0385D9BC6132}"/>
                </a:ext>
              </a:extLst>
            </p:cNvPr>
            <p:cNvSpPr txBox="1"/>
            <p:nvPr/>
          </p:nvSpPr>
          <p:spPr>
            <a:xfrm>
              <a:off x="2248867" y="400633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4A61A5-7849-F255-41BC-FA6D392B6161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AF7D78B-E9D1-3E9C-8F57-A4474429165F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4DA1CD-CFF4-E427-AA59-D46DD468160D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8F5720-A487-B94E-D72D-9B1F5D1E067E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D20131-C79E-D5B9-95D4-084C36E7B10F}"/>
                </a:ext>
              </a:extLst>
            </p:cNvPr>
            <p:cNvSpPr txBox="1"/>
            <p:nvPr/>
          </p:nvSpPr>
          <p:spPr>
            <a:xfrm>
              <a:off x="263777" y="4926581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087E47E-6C22-42D5-74C8-A9864A48F27F}"/>
                </a:ext>
              </a:extLst>
            </p:cNvPr>
            <p:cNvSpPr txBox="1"/>
            <p:nvPr/>
          </p:nvSpPr>
          <p:spPr>
            <a:xfrm>
              <a:off x="203707" y="34216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FEB3DDC-51DE-2A90-83CE-40250ED8C44D}"/>
                </a:ext>
              </a:extLst>
            </p:cNvPr>
            <p:cNvSpPr txBox="1"/>
            <p:nvPr/>
          </p:nvSpPr>
          <p:spPr>
            <a:xfrm>
              <a:off x="270400" y="2490516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507A5C-086B-CFE7-8AA1-98B45823FF8B}"/>
                </a:ext>
              </a:extLst>
            </p:cNvPr>
            <p:cNvSpPr txBox="1"/>
            <p:nvPr/>
          </p:nvSpPr>
          <p:spPr>
            <a:xfrm>
              <a:off x="3738486" y="651920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04E2149-AF63-5B78-D0DC-A6FF7A4CA848}"/>
                </a:ext>
              </a:extLst>
            </p:cNvPr>
            <p:cNvSpPr txBox="1"/>
            <p:nvPr/>
          </p:nvSpPr>
          <p:spPr>
            <a:xfrm>
              <a:off x="242347" y="562681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6ACD6F-1026-9380-A3A3-5427789443D8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B5752F1-4D92-B8B8-A850-36E2D0F3C528}"/>
                </a:ext>
              </a:extLst>
            </p:cNvPr>
            <p:cNvSpPr txBox="1"/>
            <p:nvPr/>
          </p:nvSpPr>
          <p:spPr>
            <a:xfrm>
              <a:off x="2892639" y="561893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א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F046C73-F4B1-CBB6-5DEA-1DE5435A70A2}"/>
                </a:ext>
              </a:extLst>
            </p:cNvPr>
            <p:cNvSpPr txBox="1"/>
            <p:nvPr/>
          </p:nvSpPr>
          <p:spPr>
            <a:xfrm>
              <a:off x="1262322" y="486875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א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9528DC-488D-E968-1D04-3DB86D2861CB}"/>
                </a:ext>
              </a:extLst>
            </p:cNvPr>
            <p:cNvSpPr txBox="1"/>
            <p:nvPr/>
          </p:nvSpPr>
          <p:spPr>
            <a:xfrm>
              <a:off x="1289700" y="563439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ב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FAD87FB-710B-4FAB-804C-A7582C43F8B7}"/>
                </a:ext>
              </a:extLst>
            </p:cNvPr>
            <p:cNvSpPr txBox="1"/>
            <p:nvPr/>
          </p:nvSpPr>
          <p:spPr>
            <a:xfrm>
              <a:off x="1326834" y="4184609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1AA946-4694-592C-DF93-4CF39A20316D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D3C3BD-9484-AD43-882F-9F87DFF4E0B9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ב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8282E5-69FF-B6B6-26AF-AEEF480A4D79}"/>
                </a:ext>
              </a:extLst>
            </p:cNvPr>
            <p:cNvSpPr txBox="1"/>
            <p:nvPr/>
          </p:nvSpPr>
          <p:spPr>
            <a:xfrm>
              <a:off x="2208637" y="5657038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230962-5166-DDF5-B2E4-76E384F8B71F}"/>
                </a:ext>
              </a:extLst>
            </p:cNvPr>
            <p:cNvSpPr txBox="1"/>
            <p:nvPr/>
          </p:nvSpPr>
          <p:spPr>
            <a:xfrm>
              <a:off x="2097683" y="654299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5CC7E-69C2-D248-6CED-BC3ED78D272A}"/>
                </a:ext>
              </a:extLst>
            </p:cNvPr>
            <p:cNvSpPr txBox="1"/>
            <p:nvPr/>
          </p:nvSpPr>
          <p:spPr>
            <a:xfrm>
              <a:off x="1273746" y="6536006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ג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98806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3AFE-4ADD-01FA-A323-06E7762C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A8BADC98-C9C1-070D-695F-0471B5F8C235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271603C7-0D05-B66C-2C6A-82446503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שלושה דיירים </a:t>
            </a:r>
            <a:r>
              <a:rPr lang="he-IL" sz="2200"/>
              <a:t>(המשך)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F063324-D512-4FA4-537D-9F2D2DA39BE2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81A89D7-EEBF-23E8-E848-B4B002549661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9F9DF46-6DDE-1A93-6C31-426486AEDA70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7D577E-BFD4-9D36-D660-6703A19FF2A6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6FC59A-C775-9DDC-457E-03EA190E5F2C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30B5A6-5977-8820-0531-5F24CEEF0D75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FA05F9-196E-9194-0CFB-93078E822B31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E94C5A8-FFCE-6EAF-E81E-9ABEBC11522C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F978CE-AB9B-0AB9-17D7-4440FF1542DC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DF3875-5CC3-E123-EF0F-E35A2D06AC6C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0F3F-19B2-7668-6906-32CF3DD1B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488CF1-AF3C-49CA-1680-CF6744E92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25A9738-F869-CD2F-6FB3-8DE4716F2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500CF97-B5ED-DF95-88AC-A627C7B6B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1" name="מציין מיקום תוכן 2">
            <a:extLst>
              <a:ext uri="{FF2B5EF4-FFF2-40B4-BE49-F238E27FC236}">
                <a16:creationId xmlns:a16="http://schemas.microsoft.com/office/drawing/2014/main" id="{7C80B7BB-6C0A-0180-726A-B057AFDD7BB2}"/>
              </a:ext>
            </a:extLst>
          </p:cNvPr>
          <p:cNvSpPr txBox="1">
            <a:spLocks/>
          </p:cNvSpPr>
          <p:nvPr/>
        </p:nvSpPr>
        <p:spPr>
          <a:xfrm>
            <a:off x="6210300" y="2175890"/>
            <a:ext cx="5831586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ג. בכל נקודה, נשאל את הדייר המתאים:</a:t>
            </a:r>
            <a:r>
              <a:rPr lang="en-US" sz="4000"/>
              <a:t> </a:t>
            </a:r>
            <a:r>
              <a:rPr lang="he-IL" sz="4000"/>
              <a:t>"איזה חדר אתה מעדיף?"</a:t>
            </a:r>
            <a:r>
              <a:rPr lang="en-US" sz="4000"/>
              <a:t> </a:t>
            </a:r>
            <a:br>
              <a:rPr lang="en-US" sz="4000"/>
            </a:br>
            <a:endParaRPr lang="he-IL" sz="4000"/>
          </a:p>
          <a:p>
            <a:pPr marL="0" indent="0">
              <a:buNone/>
            </a:pPr>
            <a:r>
              <a:rPr lang="he-IL" sz="4000"/>
              <a:t>ד. משולשון עם שלושה מספרים שונים = חלוקה ללא קנאה</a:t>
            </a:r>
            <a:r>
              <a:rPr lang="he-IL" sz="2400"/>
              <a:t> (בקירוב)</a:t>
            </a:r>
            <a:r>
              <a:rPr lang="he-IL" sz="400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29CCCF-C2B1-AE5B-8FD5-AB1359F89A06}"/>
              </a:ext>
            </a:extLst>
          </p:cNvPr>
          <p:cNvGrpSpPr/>
          <p:nvPr/>
        </p:nvGrpSpPr>
        <p:grpSpPr>
          <a:xfrm>
            <a:off x="203707" y="2490516"/>
            <a:ext cx="4708169" cy="4421809"/>
            <a:chOff x="203707" y="2490516"/>
            <a:chExt cx="4708169" cy="44218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D87506-173B-DFF5-73CE-09358742FD3E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CB57EF-B7B7-A332-8D27-6618AD4D178C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E90731-782A-5F35-C357-DFB229D00BDC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320009-557A-4743-EDBE-F7BD386EA8BF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0EFEC4-1A30-49CF-9FB2-B342922D95D5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EF23CF-4318-7175-469C-2C0DD00D4F49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20B2DF-7C41-A60D-5FD9-0A1A2ED3A989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C1C8963-5626-A91E-9FD2-C6D6ECA3000B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2569E1-6616-62BA-1BC2-B77730324B74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2DC2D4A-D96A-57F8-DCF3-5EEFF8B78BD9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A12293-BED2-BC78-05CE-6D667EE72D97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98D533E-1183-5CC7-FEB2-02DD53393DDA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8C364D8-897C-D8DC-00DD-2A5DD1A5A384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1BC19D-8EB8-3595-A87C-82A34825739A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5888252-1DF8-D4F6-3498-88504B490DF4}"/>
                </a:ext>
              </a:extLst>
            </p:cNvPr>
            <p:cNvSpPr txBox="1"/>
            <p:nvPr/>
          </p:nvSpPr>
          <p:spPr>
            <a:xfrm>
              <a:off x="1262322" y="48687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EE629CD-164D-3480-8162-AB224AEA2A8F}"/>
                </a:ext>
              </a:extLst>
            </p:cNvPr>
            <p:cNvSpPr txBox="1"/>
            <p:nvPr/>
          </p:nvSpPr>
          <p:spPr>
            <a:xfrm>
              <a:off x="1289700" y="563439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1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C0E66BD-F629-8A67-07EE-CB2DC9C73A64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B37EBA6-DC2D-845F-B22E-F4A8C4251600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E3B940-984B-947E-B1BD-9042F1A7EA45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A02537-4722-9D44-995F-219D00E24649}"/>
                </a:ext>
              </a:extLst>
            </p:cNvPr>
            <p:cNvSpPr txBox="1"/>
            <p:nvPr/>
          </p:nvSpPr>
          <p:spPr>
            <a:xfrm>
              <a:off x="2128079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255E40-C021-2076-099E-560AC353B214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D68A15-467F-EF58-59E4-1027772B3A34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49236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37F1-95B4-099B-F27E-B3C4D208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90868FDB-E2B0-7CAE-4891-B8BC640AE9ED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65FA586E-2321-C6CB-584C-BC65FC52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– שלושה דיירים </a:t>
            </a:r>
            <a:r>
              <a:rPr lang="he-IL" sz="2200"/>
              <a:t>(המשך)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DC27664-0093-85D4-8383-424A59F14F2B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7A018D-D44D-53E5-043A-6C8F810410F2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0C31E2E-26E9-6034-976A-865C9664CFD4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4368A5-DE88-1C9E-2E57-5213D4F08216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0D6385-FCC3-95D9-DE38-198310C88F78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055A1A-1D89-0BCE-9AA9-7A4AF9A8DED6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49C783-65E5-290C-29F2-D96BEF2DEB86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7526FC-F6D6-80CA-E814-B0A99E55B4F0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FB5400-D895-2D0B-5C59-3591FDA4CD46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6591C3-DBE1-9A9F-E0A6-3FF7013F1DE3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3C55C54-C2EE-7253-F2A6-49EE71800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DC30E0-18D6-82E2-6172-53754248C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888A7D-CDE2-4F03-029A-8B209D8D6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AD10277-6E66-FB36-DC3B-BC5557628D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51" name="מציין מיקום תוכן 2">
            <a:extLst>
              <a:ext uri="{FF2B5EF4-FFF2-40B4-BE49-F238E27FC236}">
                <a16:creationId xmlns:a16="http://schemas.microsoft.com/office/drawing/2014/main" id="{B04BA67E-EFA2-6E30-C36C-B4217A8699DA}"/>
              </a:ext>
            </a:extLst>
          </p:cNvPr>
          <p:cNvSpPr txBox="1">
            <a:spLocks/>
          </p:cNvSpPr>
          <p:nvPr/>
        </p:nvSpPr>
        <p:spPr>
          <a:xfrm>
            <a:off x="6210300" y="2175890"/>
            <a:ext cx="5831586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ג. בכל נקודה, נשאל את הדייר המתאים:</a:t>
            </a:r>
            <a:r>
              <a:rPr lang="en-US" sz="4000"/>
              <a:t> </a:t>
            </a:r>
            <a:r>
              <a:rPr lang="he-IL" sz="4000"/>
              <a:t>"איזה חדר אתה מעדיף?"</a:t>
            </a:r>
            <a:r>
              <a:rPr lang="en-US" sz="4000"/>
              <a:t> </a:t>
            </a:r>
            <a:br>
              <a:rPr lang="en-US" sz="4000"/>
            </a:br>
            <a:endParaRPr lang="he-IL" sz="4000"/>
          </a:p>
          <a:p>
            <a:pPr marL="0" indent="0">
              <a:buNone/>
            </a:pPr>
            <a:r>
              <a:rPr lang="he-IL" sz="4000"/>
              <a:t>ד. משולשון עם שלושה מספרים שונים = חלוקה ללא קנאה</a:t>
            </a:r>
            <a:r>
              <a:rPr lang="he-IL" sz="2400"/>
              <a:t> (בקירוב)</a:t>
            </a:r>
            <a:r>
              <a:rPr lang="he-IL" sz="4000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9220E1-4BE6-AB20-2BA7-8B355815D44C}"/>
              </a:ext>
            </a:extLst>
          </p:cNvPr>
          <p:cNvGrpSpPr/>
          <p:nvPr/>
        </p:nvGrpSpPr>
        <p:grpSpPr>
          <a:xfrm>
            <a:off x="203707" y="2490516"/>
            <a:ext cx="4708169" cy="4421809"/>
            <a:chOff x="203707" y="2490516"/>
            <a:chExt cx="4708169" cy="44218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1E2CE2-2D3B-D9DF-EB1A-652DE7FD7E7C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F1F2DA-D0DF-D3D4-9C90-E5E663456DEE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A0666E-3B41-315A-BD13-CAA20C296E6B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170E87-69F4-D21D-7081-AA6CE8E539F8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5D0E67-9C75-1DBD-51F6-EC4C2928C153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9B1DBAD-326B-1984-EF3D-11954FA6EC77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63484E-6626-F006-432B-42359E58EDC4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9B5B5F-FBFC-C42B-9BA7-22722532E392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D57CF8-888A-936E-4579-D475C53F3247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ECF920-9DAB-EB5B-93E8-5B2F8FCF8E81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06F6D64-9BB3-CA3C-B99A-A40B7749CA46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A14562-09A3-D33C-6627-C0373B9952A8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B2461A-EE40-A3F0-D3CC-EF2284990BA8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8A08529-22B5-5796-46F4-14BE43905888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6A7F3CB-39E0-3D13-858D-4834DC95A5A3}"/>
                </a:ext>
              </a:extLst>
            </p:cNvPr>
            <p:cNvSpPr txBox="1"/>
            <p:nvPr/>
          </p:nvSpPr>
          <p:spPr>
            <a:xfrm>
              <a:off x="1262322" y="4868756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>
                  <a:solidFill>
                    <a:schemeClr val="bg1"/>
                  </a:solidFill>
                </a:rPr>
                <a:t>2</a:t>
              </a:r>
              <a:endParaRPr lang="en-IL" sz="2400" b="1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B4EF76-7617-D462-52CC-ACA8BC3C76A5}"/>
                </a:ext>
              </a:extLst>
            </p:cNvPr>
            <p:cNvSpPr txBox="1"/>
            <p:nvPr/>
          </p:nvSpPr>
          <p:spPr>
            <a:xfrm>
              <a:off x="1289700" y="5634392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>
                  <a:solidFill>
                    <a:schemeClr val="bg1"/>
                  </a:solidFill>
                </a:rPr>
                <a:t>1</a:t>
              </a:r>
              <a:endParaRPr lang="en-IL" b="1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3638807-B111-A12B-BC76-12B03ACB265F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62604D-E39D-5764-4088-1E3296251762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98A3C0-3953-313C-778A-F7DC2A03C1DA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2DB303-1165-6D6D-CCBD-C02EEA7EB23B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E0388-7372-CD42-C648-11FE895D119E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4EBA11-DCC4-20C2-CE0D-8ECDE34A573E}"/>
              </a:ext>
            </a:extLst>
          </p:cNvPr>
          <p:cNvSpPr txBox="1"/>
          <p:nvPr/>
        </p:nvSpPr>
        <p:spPr>
          <a:xfrm>
            <a:off x="2128079" y="562681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>
                <a:solidFill>
                  <a:schemeClr val="bg1"/>
                </a:solidFill>
              </a:rPr>
              <a:t>3</a:t>
            </a:r>
            <a:endParaRPr lang="en-IL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60B22-84C2-3229-881D-AC8A69DE2EBF}"/>
              </a:ext>
            </a:extLst>
          </p:cNvPr>
          <p:cNvSpPr txBox="1"/>
          <p:nvPr/>
        </p:nvSpPr>
        <p:spPr>
          <a:xfrm>
            <a:off x="2672147" y="3380220"/>
            <a:ext cx="5000753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200">
                <a:solidFill>
                  <a:schemeClr val="accent4"/>
                </a:solidFill>
              </a:rPr>
              <a:t>אסתר:  חדר 2, החזר 70</a:t>
            </a:r>
          </a:p>
          <a:p>
            <a:pPr algn="r" rtl="1"/>
            <a:r>
              <a:rPr lang="he-IL" sz="3200">
                <a:solidFill>
                  <a:schemeClr val="accent4"/>
                </a:solidFill>
              </a:rPr>
              <a:t>בתיה: חדר 1, החזר 50</a:t>
            </a:r>
          </a:p>
          <a:p>
            <a:pPr algn="r" rtl="1"/>
            <a:r>
              <a:rPr lang="he-IL" sz="3200">
                <a:solidFill>
                  <a:schemeClr val="accent4"/>
                </a:solidFill>
              </a:rPr>
              <a:t>גליה: חדר 3, החזר 80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46DAE4-39B0-0295-9ED5-EFA231AC0B95}"/>
              </a:ext>
            </a:extLst>
          </p:cNvPr>
          <p:cNvSpPr/>
          <p:nvPr/>
        </p:nvSpPr>
        <p:spPr>
          <a:xfrm>
            <a:off x="1486455" y="5311676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C3E880-75DB-DA23-E5C7-B57B3E280F9B}"/>
              </a:ext>
            </a:extLst>
          </p:cNvPr>
          <p:cNvSpPr txBox="1"/>
          <p:nvPr/>
        </p:nvSpPr>
        <p:spPr>
          <a:xfrm>
            <a:off x="1091350" y="485217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א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583D6-4AB2-9EEE-4FD5-D8CFA17F601B}"/>
              </a:ext>
            </a:extLst>
          </p:cNvPr>
          <p:cNvSpPr txBox="1"/>
          <p:nvPr/>
        </p:nvSpPr>
        <p:spPr>
          <a:xfrm>
            <a:off x="1118728" y="56178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ב</a:t>
            </a:r>
            <a:endParaRPr lang="en-IL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AA13AC-B4D3-422A-EBDB-8C9A5F1C7743}"/>
              </a:ext>
            </a:extLst>
          </p:cNvPr>
          <p:cNvSpPr txBox="1"/>
          <p:nvPr/>
        </p:nvSpPr>
        <p:spPr>
          <a:xfrm>
            <a:off x="2037665" y="564045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ג</a:t>
            </a:r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EBC24-E917-72AB-CB63-8D35D4A73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ABA83F12-D05C-E9F8-F0F7-AF055F42FD8C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6A1B408F-A688-7F3A-D65C-145FDD7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משולשון מגוון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981CF35-2A4E-5CEC-AA4B-6C968200BFC4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D5AD26-1999-1148-17C4-A1D09C41CB84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D22A0B-C9C9-9756-B6EE-FAC028D188D2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A6DE35-EA86-D1BE-2536-DE0E76664661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7D1AB8-05F7-49C9-E68B-1704FCCA5204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D83820-1636-A1B9-7194-EDBE4AAD5828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80EC92-8B5D-1563-AA02-41F679AE1AF3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0C920B-DD9F-D122-E4BA-78565417B5BD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CD4BA1-0595-4735-F5BC-E66C727D4802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B51EE-2168-8A81-FF07-2981E23D35CD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80E8DB-CEEC-137B-07C4-D84D5ACE9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6F7BEF-47D8-C402-7B8F-D82B0C2899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2C8045-71A6-01E9-35B9-4D9DAF007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397BC7-3BB3-F03E-9CD7-25978BEB7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843F8A-F090-4980-1FBF-0E877DA7ADB5}"/>
              </a:ext>
            </a:extLst>
          </p:cNvPr>
          <p:cNvGrpSpPr/>
          <p:nvPr/>
        </p:nvGrpSpPr>
        <p:grpSpPr>
          <a:xfrm>
            <a:off x="203707" y="2490516"/>
            <a:ext cx="4708169" cy="4421809"/>
            <a:chOff x="203707" y="2490516"/>
            <a:chExt cx="4708169" cy="44218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C19A796-81C3-5844-886C-7E9A90D2D447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4DB001-B687-D753-2818-9121DFD1B3F0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0A18F6-23F2-FE81-ED8C-5EE1058225DA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2C4B278-D87B-9E06-C09C-BD9B49F33F59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4A2C18-32BA-05D3-EAFA-37826D7BBE54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9B6608-043D-2909-8CF2-B3F8B7F777A7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29522C-42B4-C284-19EE-14B3B08443E4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EEA73D-7EBD-999D-B8FD-C3274289E017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F2BB7D1-4695-B0F4-AE9D-1BBCA77370B6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4B99D0-85F2-F2E0-23E9-9D729F3CE1FE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707939-2B44-38E7-7AD4-C5CA485D79CB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F516E7-46BA-3097-5D3B-D09EE0BB3AB7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8B9BA5-3CBC-7EC2-C952-904A8529DE02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04EF60F-53D4-BACE-EDF5-060C5FA77DFD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5B79F9-BB0D-7ABE-BC3B-2ABE89E978FA}"/>
                </a:ext>
              </a:extLst>
            </p:cNvPr>
            <p:cNvSpPr txBox="1"/>
            <p:nvPr/>
          </p:nvSpPr>
          <p:spPr>
            <a:xfrm>
              <a:off x="1262322" y="4868756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>
                  <a:solidFill>
                    <a:schemeClr val="bg1"/>
                  </a:solidFill>
                </a:rPr>
                <a:t>2</a:t>
              </a:r>
              <a:endParaRPr lang="en-IL" sz="2400" b="1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8F6B125-FF0A-6186-CDE7-4CD7B455F860}"/>
                </a:ext>
              </a:extLst>
            </p:cNvPr>
            <p:cNvSpPr txBox="1"/>
            <p:nvPr/>
          </p:nvSpPr>
          <p:spPr>
            <a:xfrm>
              <a:off x="1289700" y="5634392"/>
              <a:ext cx="360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400" b="1">
                  <a:solidFill>
                    <a:schemeClr val="bg1"/>
                  </a:solidFill>
                </a:rPr>
                <a:t>1</a:t>
              </a:r>
              <a:endParaRPr lang="en-IL" b="1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8F0D59-46C2-EA2E-2063-4E2767CBF33A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4004FD6-8747-14B9-0FAC-2542788F01A1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D3F29B-7688-987C-EEE6-A061497FC5B4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9511BD-97B1-D279-3229-8082544E77A5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C82BE-FBF5-20EA-D919-5F555961F44A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2899DE-C71A-EAAC-BE66-82EE0894D494}"/>
              </a:ext>
            </a:extLst>
          </p:cNvPr>
          <p:cNvSpPr txBox="1"/>
          <p:nvPr/>
        </p:nvSpPr>
        <p:spPr>
          <a:xfrm>
            <a:off x="2128079" y="562681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>
                <a:solidFill>
                  <a:schemeClr val="bg1"/>
                </a:solidFill>
              </a:rPr>
              <a:t>3</a:t>
            </a:r>
            <a:endParaRPr lang="en-IL" b="1">
              <a:solidFill>
                <a:schemeClr val="bg1"/>
              </a:solidFill>
            </a:endParaRPr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D0FC1CF-E3B1-7243-8EBB-E1F7D7B5BE03}"/>
              </a:ext>
            </a:extLst>
          </p:cNvPr>
          <p:cNvSpPr txBox="1">
            <a:spLocks/>
          </p:cNvSpPr>
          <p:nvPr/>
        </p:nvSpPr>
        <p:spPr>
          <a:xfrm>
            <a:off x="5543918" y="2175890"/>
            <a:ext cx="6497968" cy="349591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הגדרה</a:t>
            </a:r>
            <a:r>
              <a:rPr lang="he-IL" sz="4000"/>
              <a:t>: משולשון מגוון = משולשון שבקודקודיו נמצאים כל המספרים 1, 2, 3.</a:t>
            </a:r>
          </a:p>
          <a:p>
            <a:pPr marL="0" indent="0">
              <a:buNone/>
            </a:pPr>
            <a:r>
              <a:rPr lang="he-IL" sz="4000">
                <a:solidFill>
                  <a:schemeClr val="accent4"/>
                </a:solidFill>
              </a:rPr>
              <a:t>האם בכל מיספור של הקודקודים קיים משולשון מגוון?</a:t>
            </a:r>
          </a:p>
        </p:txBody>
      </p:sp>
    </p:spTree>
    <p:extLst>
      <p:ext uri="{BB962C8B-B14F-4D97-AF65-F5344CB8AC3E}">
        <p14:creationId xmlns:p14="http://schemas.microsoft.com/office/powerpoint/2010/main" val="109819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CFEF6E00-2D3C-FA6D-8D8D-F014F18BCCFA}"/>
              </a:ext>
            </a:extLst>
          </p:cNvPr>
          <p:cNvSpPr txBox="1">
            <a:spLocks/>
          </p:cNvSpPr>
          <p:nvPr/>
        </p:nvSpPr>
        <p:spPr>
          <a:xfrm>
            <a:off x="6364334" y="2351092"/>
            <a:ext cx="5661204" cy="722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</a:t>
            </a:r>
            <a:r>
              <a:rPr lang="he-IL" sz="4000" b="1"/>
              <a:t>א</a:t>
            </a:r>
            <a:r>
              <a:rPr lang="he-IL" sz="4000"/>
              <a:t>: ויכוח</a:t>
            </a:r>
            <a:endParaRPr lang="he-IL" sz="4000" dirty="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09E56E6-87C3-AC8D-6355-9BCFC0B3999D}"/>
              </a:ext>
            </a:extLst>
          </p:cNvPr>
          <p:cNvSpPr txBox="1">
            <a:spLocks/>
          </p:cNvSpPr>
          <p:nvPr/>
        </p:nvSpPr>
        <p:spPr>
          <a:xfrm>
            <a:off x="-8128" y="2362234"/>
            <a:ext cx="6364224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ב</a:t>
            </a:r>
            <a:r>
              <a:rPr lang="he-IL" sz="4000"/>
              <a:t>: מתמטיקה.</a:t>
            </a:r>
            <a:endParaRPr lang="he-IL" sz="4000" dirty="0"/>
          </a:p>
          <a:p>
            <a:pPr marL="0" indent="0">
              <a:buFont typeface="Wingdings 2" charset="2"/>
              <a:buNone/>
            </a:pPr>
            <a:r>
              <a:rPr lang="he-IL" sz="3200" dirty="0"/>
              <a:t>כל דייר אומר כמה שווה לו כל חדר.</a:t>
            </a:r>
          </a:p>
          <a:p>
            <a:r>
              <a:rPr lang="he-IL" sz="3200"/>
              <a:t>נוסחה לחישוב </a:t>
            </a:r>
            <a:r>
              <a:rPr lang="he-IL" sz="3200" b="1"/>
              <a:t>מחיר</a:t>
            </a:r>
            <a:r>
              <a:rPr lang="he-IL" sz="3200"/>
              <a:t> לכל חדר </a:t>
            </a:r>
            <a:r>
              <a:rPr lang="he-IL" sz="3200" b="1"/>
              <a:t>והשמה </a:t>
            </a:r>
            <a:r>
              <a:rPr lang="he-IL" sz="3200"/>
              <a:t>של חדר לכל דייר.</a:t>
            </a:r>
          </a:p>
          <a:p>
            <a:r>
              <a:rPr lang="he-IL" sz="3200"/>
              <a:t>כל דייר חושב שהחדר שקיבל הוא הטוב ביותר במחירים הנתונים.</a:t>
            </a:r>
          </a:p>
          <a:p>
            <a:pPr marL="0" indent="0">
              <a:buNone/>
            </a:pPr>
            <a:r>
              <a:rPr lang="he-IL" sz="3200">
                <a:hlinkClick r:id="rId2"/>
              </a:rPr>
              <a:t>הפתרון כבר זמין ומיושם.</a:t>
            </a:r>
            <a:endParaRPr lang="he-IL" sz="32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5CFFEB16-EB94-CA9B-9A5D-7E273508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96" y="458735"/>
            <a:ext cx="5721604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 dirty="0"/>
              <a:t>בעיה 1: שכר דירה</a:t>
            </a:r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83D6E35B-75CC-8192-32F7-19CC8FB6BAAB}"/>
              </a:ext>
            </a:extLst>
          </p:cNvPr>
          <p:cNvSpPr txBox="1">
            <a:spLocks/>
          </p:cNvSpPr>
          <p:nvPr/>
        </p:nvSpPr>
        <p:spPr>
          <a:xfrm>
            <a:off x="-406400" y="-376973"/>
            <a:ext cx="6502400" cy="262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3600"/>
              <a:t>כמה אנשים שוכרים דירה ביחד. בדירה יש חדרים מסוגים שונים. כמה ישלם כל דייר?</a:t>
            </a:r>
            <a:endParaRPr lang="he-IL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5E5B5-2FB4-BE4F-22BE-BEFC8C5C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94" y="3133952"/>
            <a:ext cx="3551538" cy="3551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9092D1-6A7B-4EF6-D3AA-DA5426094B67}"/>
              </a:ext>
            </a:extLst>
          </p:cNvPr>
          <p:cNvSpPr txBox="1"/>
          <p:nvPr/>
        </p:nvSpPr>
        <p:spPr>
          <a:xfrm>
            <a:off x="8837619" y="6562379"/>
            <a:ext cx="1460656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/>
              <a:t>Generated by SORA</a:t>
            </a:r>
            <a:endParaRPr lang="he-IL" sz="1000"/>
          </a:p>
        </p:txBody>
      </p:sp>
    </p:spTree>
    <p:extLst>
      <p:ext uri="{BB962C8B-B14F-4D97-AF65-F5344CB8AC3E}">
        <p14:creationId xmlns:p14="http://schemas.microsoft.com/office/powerpoint/2010/main" val="39683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63F0-5532-359C-90EB-07A3D8781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2E75A91B-6E6C-15D0-E368-D4CA3C709597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4A715933-62C4-BDFE-67A9-A0004087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משולשון מגוון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E0770AA-ADB6-93B9-1B2D-B205FA28CAF8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4EF9FB-1C02-74CF-A76D-C8431E6DB91C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11A4DD-3AD2-6F84-6E9C-FF1062CAF553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53B7B3-12F9-7D4D-468E-0484B7028B5A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20DE8E-7CA8-0E92-031D-187C02ACD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3F1AA9-DA45-6C00-BE21-0E358D10AE45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660AFE0-B44C-9FB1-0E06-FFBED3FD3859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7588BB6-E377-6DDD-7090-FE46FE3516C2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5017C8-239B-D786-12DA-2F90C11ABEC9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99F7F2-DB02-5D03-B488-61A88B0F1513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4C33F6-6856-6631-EE2D-7B9AD962F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7E7E53-C1D7-EC73-E1D8-1A8DAF628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0CAC20-3B74-40A1-1B81-07DA45EB3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48CAF3-736D-6B7A-071A-A14DE6A0F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48550C-EF87-DB1D-3092-462D2AB35940}"/>
              </a:ext>
            </a:extLst>
          </p:cNvPr>
          <p:cNvGrpSpPr/>
          <p:nvPr/>
        </p:nvGrpSpPr>
        <p:grpSpPr>
          <a:xfrm>
            <a:off x="203707" y="2490516"/>
            <a:ext cx="4693743" cy="4391031"/>
            <a:chOff x="203707" y="2490516"/>
            <a:chExt cx="4693743" cy="43910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85F225-749B-CB32-402E-D3D1F56B0510}"/>
                </a:ext>
              </a:extLst>
            </p:cNvPr>
            <p:cNvGrpSpPr/>
            <p:nvPr/>
          </p:nvGrpSpPr>
          <p:grpSpPr>
            <a:xfrm>
              <a:off x="203707" y="2490516"/>
              <a:ext cx="4693743" cy="4391031"/>
              <a:chOff x="203707" y="2490516"/>
              <a:chExt cx="4693743" cy="439103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813DD1-3738-645A-76B7-D164CA749C91}"/>
                  </a:ext>
                </a:extLst>
              </p:cNvPr>
              <p:cNvSpPr txBox="1"/>
              <p:nvPr/>
            </p:nvSpPr>
            <p:spPr>
              <a:xfrm>
                <a:off x="4602176" y="6297035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26C0A28-61D5-B6E5-CF2A-01D7B4C0E4D7}"/>
                  </a:ext>
                </a:extLst>
              </p:cNvPr>
              <p:cNvSpPr txBox="1"/>
              <p:nvPr/>
            </p:nvSpPr>
            <p:spPr>
              <a:xfrm>
                <a:off x="3046905" y="4710373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1FCBF0-1008-B66E-18DA-A2EE50EF24B3}"/>
                  </a:ext>
                </a:extLst>
              </p:cNvPr>
              <p:cNvSpPr txBox="1"/>
              <p:nvPr/>
            </p:nvSpPr>
            <p:spPr>
              <a:xfrm>
                <a:off x="2248867" y="4006334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01FD0C8-982A-F569-3563-118C0E5226E6}"/>
                  </a:ext>
                </a:extLst>
              </p:cNvPr>
              <p:cNvSpPr txBox="1"/>
              <p:nvPr/>
            </p:nvSpPr>
            <p:spPr>
              <a:xfrm>
                <a:off x="3780758" y="5508465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FBC8761-B0C2-9255-3264-A00234FC019D}"/>
                  </a:ext>
                </a:extLst>
              </p:cNvPr>
              <p:cNvSpPr txBox="1"/>
              <p:nvPr/>
            </p:nvSpPr>
            <p:spPr>
              <a:xfrm>
                <a:off x="239200" y="4191000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E76BDA-32F8-CAB4-7250-EC3AA87E0385}"/>
                  </a:ext>
                </a:extLst>
              </p:cNvPr>
              <p:cNvSpPr txBox="1"/>
              <p:nvPr/>
            </p:nvSpPr>
            <p:spPr>
              <a:xfrm>
                <a:off x="1409689" y="3313360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2FBA96-77B7-F508-7B56-B9A4D59F6A48}"/>
                  </a:ext>
                </a:extLst>
              </p:cNvPr>
              <p:cNvSpPr txBox="1"/>
              <p:nvPr/>
            </p:nvSpPr>
            <p:spPr>
              <a:xfrm>
                <a:off x="277425" y="6481701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7A14B46-E8CC-435E-05DC-87CB4F6C7CAE}"/>
                  </a:ext>
                </a:extLst>
              </p:cNvPr>
              <p:cNvSpPr txBox="1"/>
              <p:nvPr/>
            </p:nvSpPr>
            <p:spPr>
              <a:xfrm>
                <a:off x="263777" y="4926581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5F5CC3-05D8-6781-CADE-8458B38AFE4E}"/>
                  </a:ext>
                </a:extLst>
              </p:cNvPr>
              <p:cNvSpPr txBox="1"/>
              <p:nvPr/>
            </p:nvSpPr>
            <p:spPr>
              <a:xfrm>
                <a:off x="203707" y="3421648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71E244-6EFC-BE20-5F0D-2E9DFD8A5B8F}"/>
                  </a:ext>
                </a:extLst>
              </p:cNvPr>
              <p:cNvSpPr txBox="1"/>
              <p:nvPr/>
            </p:nvSpPr>
            <p:spPr>
              <a:xfrm>
                <a:off x="270400" y="2490516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F81C173-A960-40AB-5DB1-FA00588B03DB}"/>
                  </a:ext>
                </a:extLst>
              </p:cNvPr>
              <p:cNvSpPr txBox="1"/>
              <p:nvPr/>
            </p:nvSpPr>
            <p:spPr>
              <a:xfrm>
                <a:off x="3738486" y="6519207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49E61B8-783A-F339-08D6-E1486A827884}"/>
                  </a:ext>
                </a:extLst>
              </p:cNvPr>
              <p:cNvSpPr txBox="1"/>
              <p:nvPr/>
            </p:nvSpPr>
            <p:spPr>
              <a:xfrm>
                <a:off x="242347" y="5626811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3D82FC4-E80B-2582-C2B2-07E724FD47BD}"/>
                  </a:ext>
                </a:extLst>
              </p:cNvPr>
              <p:cNvSpPr txBox="1"/>
              <p:nvPr/>
            </p:nvSpPr>
            <p:spPr>
              <a:xfrm>
                <a:off x="2903466" y="6519207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1832A6F-590E-68C9-8D3D-AE298D50DDE8}"/>
                  </a:ext>
                </a:extLst>
              </p:cNvPr>
              <p:cNvSpPr txBox="1"/>
              <p:nvPr/>
            </p:nvSpPr>
            <p:spPr>
              <a:xfrm>
                <a:off x="2892639" y="5618938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>
                    <a:solidFill>
                      <a:schemeClr val="bg1"/>
                    </a:solidFill>
                  </a:rPr>
                  <a:t>1</a:t>
                </a:r>
                <a:endParaRPr lang="en-IL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375D66-C271-4A19-9478-146162399898}"/>
                  </a:ext>
                </a:extLst>
              </p:cNvPr>
              <p:cNvSpPr txBox="1"/>
              <p:nvPr/>
            </p:nvSpPr>
            <p:spPr>
              <a:xfrm>
                <a:off x="1262322" y="4868756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>
                    <a:solidFill>
                      <a:schemeClr val="bg1"/>
                    </a:solidFill>
                  </a:rPr>
                  <a:t>1</a:t>
                </a:r>
                <a:endParaRPr lang="en-IL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2C5111-1F97-8CC7-48DF-8F9BD4BE3AA7}"/>
                  </a:ext>
                </a:extLst>
              </p:cNvPr>
              <p:cNvSpPr txBox="1"/>
              <p:nvPr/>
            </p:nvSpPr>
            <p:spPr>
              <a:xfrm>
                <a:off x="1289700" y="5634392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>
                    <a:solidFill>
                      <a:schemeClr val="bg1"/>
                    </a:solidFill>
                  </a:rPr>
                  <a:t>1</a:t>
                </a:r>
                <a:endParaRPr lang="en-IL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B782DC3-FA46-227C-6041-1B561B17D96F}"/>
                  </a:ext>
                </a:extLst>
              </p:cNvPr>
              <p:cNvSpPr txBox="1"/>
              <p:nvPr/>
            </p:nvSpPr>
            <p:spPr>
              <a:xfrm>
                <a:off x="1326834" y="418460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>
                    <a:solidFill>
                      <a:schemeClr val="bg1"/>
                    </a:solidFill>
                  </a:rPr>
                  <a:t>1</a:t>
                </a:r>
                <a:endParaRPr lang="en-IL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36479EC-8766-6C6B-684A-728E0ED2CEAA}"/>
                  </a:ext>
                </a:extLst>
              </p:cNvPr>
              <p:cNvSpPr txBox="1"/>
              <p:nvPr/>
            </p:nvSpPr>
            <p:spPr>
              <a:xfrm>
                <a:off x="2120682" y="489503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>
                    <a:solidFill>
                      <a:schemeClr val="bg1"/>
                    </a:solidFill>
                  </a:rPr>
                  <a:t>1</a:t>
                </a:r>
                <a:endParaRPr lang="en-IL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AEF5AC-6F13-FB03-E058-338834CFEA12}"/>
                  </a:ext>
                </a:extLst>
              </p:cNvPr>
              <p:cNvSpPr txBox="1"/>
              <p:nvPr/>
            </p:nvSpPr>
            <p:spPr>
              <a:xfrm>
                <a:off x="2097683" y="6542993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E96A5F-EE25-F283-825A-9F1EF24BCF88}"/>
                  </a:ext>
                </a:extLst>
              </p:cNvPr>
              <p:cNvSpPr txBox="1"/>
              <p:nvPr/>
            </p:nvSpPr>
            <p:spPr>
              <a:xfrm>
                <a:off x="1273746" y="6536006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1600"/>
                  <a:t>1</a:t>
                </a:r>
                <a:endParaRPr lang="en-IL" sz="160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455B9E-8391-2857-FE90-C8786DD01C02}"/>
                </a:ext>
              </a:extLst>
            </p:cNvPr>
            <p:cNvSpPr txBox="1"/>
            <p:nvPr/>
          </p:nvSpPr>
          <p:spPr>
            <a:xfrm>
              <a:off x="2128079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1</a:t>
              </a:r>
              <a:endParaRPr lang="en-IL" sz="140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6A2F2830-27B0-4B8E-898D-0AF8861BFA2E}"/>
              </a:ext>
            </a:extLst>
          </p:cNvPr>
          <p:cNvSpPr txBox="1">
            <a:spLocks/>
          </p:cNvSpPr>
          <p:nvPr/>
        </p:nvSpPr>
        <p:spPr>
          <a:xfrm>
            <a:off x="5543918" y="2175890"/>
            <a:ext cx="6497968" cy="349591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הגדרה</a:t>
            </a:r>
            <a:r>
              <a:rPr lang="he-IL" sz="4000"/>
              <a:t>: משולשון מגוון = משולשון שבקודקודיו נמצאים כל המספרים 1, 2, 3.</a:t>
            </a:r>
          </a:p>
          <a:p>
            <a:pPr marL="0" indent="0">
              <a:buNone/>
            </a:pPr>
            <a:r>
              <a:rPr lang="he-IL" sz="4000">
                <a:solidFill>
                  <a:schemeClr val="accent4"/>
                </a:solidFill>
              </a:rPr>
              <a:t>האם בכל מיספור של הקודקודים קיים משולשון מגוון?</a:t>
            </a:r>
          </a:p>
          <a:p>
            <a:pPr marL="0" indent="0">
              <a:buNone/>
            </a:pPr>
            <a:r>
              <a:rPr lang="he-IL" sz="4000">
                <a:solidFill>
                  <a:schemeClr val="accent4"/>
                </a:solidFill>
              </a:rPr>
              <a:t>- לא, למשל ייתכן שכל המספרים הם 1.</a:t>
            </a:r>
          </a:p>
        </p:txBody>
      </p:sp>
    </p:spTree>
    <p:extLst>
      <p:ext uri="{BB962C8B-B14F-4D97-AF65-F5344CB8AC3E}">
        <p14:creationId xmlns:p14="http://schemas.microsoft.com/office/powerpoint/2010/main" val="178850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4BD47-0246-4438-3524-63CEBBA6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66813FD9-41D2-E4BB-5676-CCE79CE95458}"/>
              </a:ext>
            </a:extLst>
          </p:cNvPr>
          <p:cNvSpPr txBox="1">
            <a:spLocks/>
          </p:cNvSpPr>
          <p:nvPr/>
        </p:nvSpPr>
        <p:spPr>
          <a:xfrm flipV="1"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D6AF7E99-CBB3-9C84-A0B4-05AAFAF1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משולשים ממוספרים – תנאי ספרנר</a:t>
            </a:r>
            <a:endParaRPr lang="he-IL" sz="6000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C1D8B54-069F-B062-75C3-2C6C346CD95F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39F695-0448-8966-CACF-989A19B8DEAA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4C82235-6C90-F0AF-9379-5CB7922F3E6A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E40F1E-E90B-E31C-6C38-BF26025097C6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FBB31B-0D41-5E75-580F-4C85EEE28F2B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7CC879-ADFE-FB4B-C1B4-0FE33C9D6FAC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681DA9-30CA-6DC0-A96D-9162AE1860E0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0F62B3-ED26-5196-903D-13B93AC45125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B1D6D3-8F6C-3E84-B680-D02123F36DE9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D70F265-25A8-549B-4D3D-32561518628F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0A53C1-9552-4B48-6307-FBA0AE57B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F4901C-2DCD-7AA0-35D6-7921628B8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AB58DB-5FAA-ACF6-253C-A2DD39C69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A108747-5D16-0008-B7B7-1A5F9775E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CCC835-50AE-F453-A83B-A1D7094AF87D}"/>
              </a:ext>
            </a:extLst>
          </p:cNvPr>
          <p:cNvGrpSpPr/>
          <p:nvPr/>
        </p:nvGrpSpPr>
        <p:grpSpPr>
          <a:xfrm>
            <a:off x="203707" y="2490516"/>
            <a:ext cx="4708169" cy="4421809"/>
            <a:chOff x="203707" y="2490516"/>
            <a:chExt cx="4708169" cy="442180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1C0230-A87D-705C-B9F9-6C1C940EF6E6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924D6C-A422-43FB-5520-5DCF394E4D38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15A4A4-A894-5E56-9183-934901C024DE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30B56A-E095-6A9E-3034-A49C11A9A069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967DD3-3468-04D9-381F-86D9D0A8A5E3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678BAEC-7A1F-7E57-88D8-FFEE1DAA0A1D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522F89-04EB-7978-A3B3-1680C6785F3C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6E3B812-F96D-F78E-B93D-6D1A995EB68B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69EA2E-CE6D-B9ED-2231-7061D087C58F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6B00D8-0D47-8076-2EE9-1B73DD549338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89E335-F031-43A0-B78C-E42F28A11ABC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69EF073-116E-E498-3202-49B2A7CF08C1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E87BAD1-177A-52BD-CBC7-9EEE2C5ECF01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34935B9-B3C5-23EA-1887-D605FFACE185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DA43D0-CEB9-889E-12D5-5B471B60B3CD}"/>
                </a:ext>
              </a:extLst>
            </p:cNvPr>
            <p:cNvSpPr txBox="1"/>
            <p:nvPr/>
          </p:nvSpPr>
          <p:spPr>
            <a:xfrm>
              <a:off x="1262322" y="4868756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000">
                  <a:solidFill>
                    <a:schemeClr val="bg1"/>
                  </a:solidFill>
                </a:rPr>
                <a:t>2</a:t>
              </a:r>
              <a:endParaRPr lang="en-IL" sz="200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5DAFB6-3E38-A794-AB14-F0F2350273C3}"/>
                </a:ext>
              </a:extLst>
            </p:cNvPr>
            <p:cNvSpPr txBox="1"/>
            <p:nvPr/>
          </p:nvSpPr>
          <p:spPr>
            <a:xfrm>
              <a:off x="1289700" y="56343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 sz="2000">
                  <a:solidFill>
                    <a:schemeClr val="bg1"/>
                  </a:solidFill>
                </a:rPr>
                <a:t>1</a:t>
              </a:r>
              <a:endParaRPr lang="en-IL" sz="16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DA89E1B-624C-0546-26BA-1989C8BCBEDC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E6D48AA-2C52-49EA-DA64-2B1DCA924578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11B2E4-8E7F-EFC1-33C2-0A02BE00DDA8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539905-4998-2DD5-E71B-EE4485A78744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1F9786-0972-5FB3-2ED8-9EBF7AAD3698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DC1972-A573-4D97-E7BC-51F2247D64C7}"/>
              </a:ext>
            </a:extLst>
          </p:cNvPr>
          <p:cNvSpPr txBox="1"/>
          <p:nvPr/>
        </p:nvSpPr>
        <p:spPr>
          <a:xfrm>
            <a:off x="2128079" y="562681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3</a:t>
            </a:r>
            <a:endParaRPr lang="en-IL">
              <a:solidFill>
                <a:schemeClr val="bg1"/>
              </a:solidFill>
            </a:endParaRPr>
          </a:p>
        </p:txBody>
      </p:sp>
      <p:sp useBgFill="1"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5343B3A7-DDF8-9E80-52A7-8B755753B337}"/>
              </a:ext>
            </a:extLst>
          </p:cNvPr>
          <p:cNvSpPr txBox="1">
            <a:spLocks/>
          </p:cNvSpPr>
          <p:nvPr/>
        </p:nvSpPr>
        <p:spPr>
          <a:xfrm>
            <a:off x="4881779" y="2018147"/>
            <a:ext cx="7153338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הגדרה</a:t>
            </a:r>
            <a:r>
              <a:rPr lang="he-IL" sz="4000"/>
              <a:t>:</a:t>
            </a:r>
            <a:r>
              <a:rPr lang="en-US" sz="4000"/>
              <a:t> </a:t>
            </a:r>
            <a:r>
              <a:rPr lang="he-IL" sz="4000"/>
              <a:t>מיספור של קודקודים מקיים את </a:t>
            </a:r>
            <a:r>
              <a:rPr lang="he-IL" sz="4000" b="1"/>
              <a:t>תנאי ספרנר </a:t>
            </a:r>
            <a:r>
              <a:rPr lang="he-IL" sz="4000"/>
              <a:t>אם: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4000"/>
              <a:t>בכל </a:t>
            </a:r>
            <a:r>
              <a:rPr lang="he-IL" sz="4000" b="1"/>
              <a:t>קודקוד ראשי </a:t>
            </a:r>
            <a:r>
              <a:rPr lang="he-IL" sz="4000"/>
              <a:t>כתוב מספר אחר (1, 2 או 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4000"/>
              <a:t>בכל </a:t>
            </a:r>
            <a:r>
              <a:rPr lang="he-IL" sz="4000" b="1"/>
              <a:t>צלע</a:t>
            </a:r>
            <a:r>
              <a:rPr lang="he-IL" sz="4000"/>
              <a:t>, כתובים רק המספרים שבקודקודי הצלע.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e-IL" sz="4000">
                <a:solidFill>
                  <a:schemeClr val="accent1"/>
                </a:solidFill>
              </a:rPr>
              <a:t>התנאי מתקיים במיספור שלנו!</a:t>
            </a:r>
          </a:p>
        </p:txBody>
      </p:sp>
    </p:spTree>
    <p:extLst>
      <p:ext uri="{BB962C8B-B14F-4D97-AF65-F5344CB8AC3E}">
        <p14:creationId xmlns:p14="http://schemas.microsoft.com/office/powerpoint/2010/main" val="320174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CF66F-B53C-7F33-BE30-E8E45582C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837AC75-DC6E-089A-87F4-11C527A84212}"/>
              </a:ext>
            </a:extLst>
          </p:cNvPr>
          <p:cNvSpPr txBox="1">
            <a:spLocks/>
          </p:cNvSpPr>
          <p:nvPr/>
        </p:nvSpPr>
        <p:spPr>
          <a:xfrm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BA70D8A8-2A4C-DD59-35D3-EE30E9C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הלמה של ספרנר</a:t>
            </a:r>
            <a:endParaRPr lang="he-IL" sz="6000" dirty="0"/>
          </a:p>
        </p:txBody>
      </p:sp>
      <p:sp useBgFill="1">
        <p:nvSpPr>
          <p:cNvPr id="51" name="מציין מיקום תוכן 2">
            <a:extLst>
              <a:ext uri="{FF2B5EF4-FFF2-40B4-BE49-F238E27FC236}">
                <a16:creationId xmlns:a16="http://schemas.microsoft.com/office/drawing/2014/main" id="{2D6D0AED-4183-E502-08ED-FFC796F0DB4F}"/>
              </a:ext>
            </a:extLst>
          </p:cNvPr>
          <p:cNvSpPr txBox="1">
            <a:spLocks/>
          </p:cNvSpPr>
          <p:nvPr/>
        </p:nvSpPr>
        <p:spPr>
          <a:xfrm>
            <a:off x="5122527" y="2018147"/>
            <a:ext cx="6912590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 b="1"/>
              <a:t>משפט</a:t>
            </a:r>
            <a:r>
              <a:rPr lang="he-IL" sz="4000"/>
              <a:t>: אם מיספור מקיים את תנאי ספרנר, אז תמיד יש מספר אי-זוגי של משולשונים מגוונים.</a:t>
            </a:r>
          </a:p>
          <a:p>
            <a:pPr marL="0" indent="0">
              <a:buNone/>
            </a:pPr>
            <a:r>
              <a:rPr lang="he-IL" sz="4000" b="1">
                <a:solidFill>
                  <a:schemeClr val="accent4"/>
                </a:solidFill>
              </a:rPr>
              <a:t>מסקנה</a:t>
            </a:r>
            <a:r>
              <a:rPr lang="he-IL" sz="4000">
                <a:solidFill>
                  <a:schemeClr val="accent4"/>
                </a:solidFill>
              </a:rPr>
              <a:t>: תמיד קיימת חלוקה ללא קנאה</a:t>
            </a:r>
            <a:r>
              <a:rPr lang="he-IL" sz="2400">
                <a:solidFill>
                  <a:schemeClr val="accent4"/>
                </a:solidFill>
              </a:rPr>
              <a:t> (בקירוב)</a:t>
            </a:r>
            <a:r>
              <a:rPr lang="he-IL" sz="4000">
                <a:solidFill>
                  <a:schemeClr val="accent4"/>
                </a:solidFill>
              </a:rPr>
              <a:t>!</a:t>
            </a:r>
          </a:p>
          <a:p>
            <a:pPr marL="0" indent="0">
              <a:buNone/>
            </a:pPr>
            <a:endParaRPr lang="he-IL" sz="400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351EACD-9608-760A-4BCD-4A54F8987697}"/>
              </a:ext>
            </a:extLst>
          </p:cNvPr>
          <p:cNvSpPr/>
          <p:nvPr/>
        </p:nvSpPr>
        <p:spPr>
          <a:xfrm>
            <a:off x="574486" y="2723033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92A3F3-E6ED-2BF4-A4FE-02D94020FCC1}"/>
              </a:ext>
            </a:extLst>
          </p:cNvPr>
          <p:cNvGrpSpPr/>
          <p:nvPr/>
        </p:nvGrpSpPr>
        <p:grpSpPr>
          <a:xfrm flipV="1">
            <a:off x="578450" y="3539067"/>
            <a:ext cx="3295650" cy="3029003"/>
            <a:chOff x="571500" y="2685964"/>
            <a:chExt cx="3295650" cy="302900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37FD0-A3E7-7B96-661A-C3239380D2F7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DD512E-82BE-EB64-F270-6B1DC4E516C4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1CB8FC-5A4B-526F-FAFF-BE3CB03F8FA6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C73276C-3858-434B-137B-E61BD4AE17CE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4FE1353-4B9F-D3B4-81E0-A1422601E86A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F54FC5-0489-DA67-317D-34A5B86F7529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814E47B-DCB6-084B-DA88-00FAB0342BF9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62AC85-5B1B-5483-A7BA-4AEDE222DA3B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8F4D1B-8C48-45A2-C6E5-FDC5E741C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5FCF99-F093-0B2A-EE6F-B6BEC74E9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FB2C283-1FF0-5CF6-72B2-17D660C1D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8F3FE8-4F15-613D-950A-30F8CFED4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5F3AC81-C1E6-43F7-479B-96BBADF87471}"/>
              </a:ext>
            </a:extLst>
          </p:cNvPr>
          <p:cNvGrpSpPr/>
          <p:nvPr/>
        </p:nvGrpSpPr>
        <p:grpSpPr>
          <a:xfrm>
            <a:off x="203707" y="2490516"/>
            <a:ext cx="4708169" cy="4421809"/>
            <a:chOff x="203707" y="2490516"/>
            <a:chExt cx="4708169" cy="442180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574771-2FCF-BA73-B600-B4552455960B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09E672-8639-E27F-7BE1-3D4F41C33A01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4EC2E5-5D5D-ADA0-321F-C27900A39423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8EC57F-469D-565F-8BAF-F60C66CFE844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6A108F-85F9-6965-8161-8D1479CB0390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F1A246-E9E1-E453-FF3A-5FA94E3AAEEA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2EE02-CB67-69E5-BAE3-3BE697224C57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5FBB65-C5FD-7328-D388-DE2A121227DF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7F53C3-7276-92D5-F457-226112F0FFFD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1323CC-78E8-5F08-DB6B-758B30BAFF4C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4343CD-F727-0076-F6CF-A6A0FA7084E0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510A34-1A05-B294-D93D-DC0D3C3E0D02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6E7350-C9B1-4A99-F171-12C4EA622B70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A43A973-FB3A-C2B2-39FF-3A5917FD4D6B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3A6E7D2-8613-F690-C6B3-B98E8631FBE7}"/>
                </a:ext>
              </a:extLst>
            </p:cNvPr>
            <p:cNvSpPr txBox="1"/>
            <p:nvPr/>
          </p:nvSpPr>
          <p:spPr>
            <a:xfrm>
              <a:off x="1262322" y="48687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BB40442-C963-27D7-655A-A4A9982CB9B7}"/>
                </a:ext>
              </a:extLst>
            </p:cNvPr>
            <p:cNvSpPr txBox="1"/>
            <p:nvPr/>
          </p:nvSpPr>
          <p:spPr>
            <a:xfrm>
              <a:off x="1289700" y="563439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1</a:t>
              </a:r>
              <a:endParaRPr lang="en-IL" sz="140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5FFBFD0-4655-5B45-8A49-4F011885A862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3A270C-CC4E-21E5-3D15-5059CC8A7F45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B08228-359F-9148-3A21-FF345D31E385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7611F1-1CBC-018C-F6DB-64784E890825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219864-8DCC-B654-A263-38238FE28438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DA02616-70D0-362C-8B0E-791B34F2EA5B}"/>
              </a:ext>
            </a:extLst>
          </p:cNvPr>
          <p:cNvSpPr txBox="1"/>
          <p:nvPr/>
        </p:nvSpPr>
        <p:spPr>
          <a:xfrm>
            <a:off x="2128079" y="562681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3</a:t>
            </a:r>
            <a:endParaRPr lang="en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1E376-475E-B20E-9AD3-5805AFF6E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7EAC3489-9CFE-B830-1DD2-82D3A5961C7A}"/>
              </a:ext>
            </a:extLst>
          </p:cNvPr>
          <p:cNvSpPr txBox="1">
            <a:spLocks/>
          </p:cNvSpPr>
          <p:nvPr/>
        </p:nvSpPr>
        <p:spPr>
          <a:xfrm>
            <a:off x="4486177" y="2039700"/>
            <a:ext cx="7682292" cy="48183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3600" b="1"/>
              <a:t>תזכורת</a:t>
            </a:r>
            <a:r>
              <a:rPr lang="he-IL" sz="3600"/>
              <a:t>: קטע מגוון (קטמ"ג) = קטע שבשני קצותיו כתובים המספרים 1, 2.</a:t>
            </a:r>
          </a:p>
          <a:p>
            <a:pPr marL="0" indent="0">
              <a:buNone/>
            </a:pPr>
            <a:r>
              <a:rPr lang="he-IL" sz="3600"/>
              <a:t>א. בכל משולשון יש 0 או 1 או 2 קטמ"ג.</a:t>
            </a:r>
          </a:p>
          <a:p>
            <a:pPr marL="0" indent="0">
              <a:buNone/>
            </a:pPr>
            <a:r>
              <a:rPr lang="he-IL" sz="3600"/>
              <a:t>ב. מספר הקטמ"ג החיצוניים הוא </a:t>
            </a:r>
            <a:r>
              <a:rPr lang="he-IL" sz="3600" b="1"/>
              <a:t>איזוגי</a:t>
            </a:r>
            <a:r>
              <a:rPr lang="he-IL" sz="360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e-IL" sz="3400"/>
              <a:t>תנאי ספרנר </a:t>
            </a:r>
            <a:r>
              <a:rPr lang="he-IL" sz="3400">
                <a:sym typeface="Wingdings" panose="05000000000000000000" pitchFamily="2" charset="2"/>
              </a:rPr>
              <a:t> </a:t>
            </a:r>
            <a:r>
              <a:rPr lang="he-IL" sz="3400"/>
              <a:t>יש קטמ"ג רק על 1-2.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e-IL" sz="3400"/>
              <a:t>המשפט על שני דיירים </a:t>
            </a:r>
            <a:r>
              <a:rPr lang="he-IL" sz="3400">
                <a:sym typeface="Wingdings" panose="05000000000000000000" pitchFamily="2" charset="2"/>
              </a:rPr>
              <a:t> </a:t>
            </a:r>
            <a:r>
              <a:rPr lang="he-IL" sz="3400"/>
              <a:t>מספר הקטמ"ג על הצלע 1-2 הוא איזוגי.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he-IL" sz="340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B51F50EB-A444-762E-2654-F73275281BDE}"/>
              </a:ext>
            </a:extLst>
          </p:cNvPr>
          <p:cNvSpPr txBox="1">
            <a:spLocks/>
          </p:cNvSpPr>
          <p:nvPr/>
        </p:nvSpPr>
        <p:spPr>
          <a:xfrm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1ACABE67-FF5A-C915-F69F-D616E58D8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הלמה של ספרנר – תקציר הוכחה</a:t>
            </a:r>
            <a:endParaRPr lang="he-IL" sz="6000" dirty="0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9A02BBA0-906A-02CB-9384-BF6D10393B23}"/>
              </a:ext>
            </a:extLst>
          </p:cNvPr>
          <p:cNvSpPr/>
          <p:nvPr/>
        </p:nvSpPr>
        <p:spPr>
          <a:xfrm>
            <a:off x="391990" y="2400301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1D67659-320D-D51E-DC54-C22E4672792B}"/>
              </a:ext>
            </a:extLst>
          </p:cNvPr>
          <p:cNvGrpSpPr/>
          <p:nvPr/>
        </p:nvGrpSpPr>
        <p:grpSpPr>
          <a:xfrm flipV="1">
            <a:off x="395954" y="3216335"/>
            <a:ext cx="3295650" cy="3029003"/>
            <a:chOff x="571500" y="2685964"/>
            <a:chExt cx="3295650" cy="302900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4BB8AA-4170-4B0E-C54E-2478A7C366CA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3EAEDC7-6912-5822-ED9E-AEC4E02DF42F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FC83B41-8B35-27EC-3618-30BCBCD809FC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20DE90F-7BB0-68FA-C036-5BAFED6C1AC4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A1AFA24-C480-849F-E66E-4FD2F39106F1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82FDB1-B024-FF4D-F835-E830DE71A27A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EBD27C-DFD9-4912-2596-39686BAAFECE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8F7916-F186-0113-D2E6-F1886B2BAE21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60B0879-9870-B105-6BC0-E278695B9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8661320-7639-9455-1EAB-DEC0605F9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B4659B-F23F-646C-884C-468C986B9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10C4223-94F5-5E9C-18D8-0C32F780B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3B557DE-BCBD-8539-C131-96068CB67E5D}"/>
              </a:ext>
            </a:extLst>
          </p:cNvPr>
          <p:cNvGrpSpPr/>
          <p:nvPr/>
        </p:nvGrpSpPr>
        <p:grpSpPr>
          <a:xfrm>
            <a:off x="21211" y="2167784"/>
            <a:ext cx="4708169" cy="4421809"/>
            <a:chOff x="203707" y="2490516"/>
            <a:chExt cx="4708169" cy="442180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F728B6E-2E03-2F9C-B9FA-3E4378390510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BE26D77-AF1B-A32A-EB94-64D8EAFBC898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EB9B03B-2A4A-C496-D8E3-1E44DCE779E3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74CF12-C0E0-76EC-FBD6-16896547B89D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F51D9C9-8329-1087-918C-D2D954A2B950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76960C3-7458-45F9-D64B-1966E6BB8709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96030FD-78F7-CF1E-A67A-8D1D3075963C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1099E8E-7D05-7326-1E42-A78993ECAA89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F9D7226-00D8-40D2-E1FF-D66DF0E09E0A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3AE9BCB-36A5-D9BC-ED42-672254301277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6EE4B0E-E788-820B-52A8-23ADD77E2D28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5099F85-F1C2-EB91-5862-5E44A173E294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DB9593D-95C9-6475-259D-49EEF0E035B8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58FF4D2-BF18-C5E3-B3AF-693C4AE5A59F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117021A-AF1E-3F7B-0368-1C164E84AC9E}"/>
                </a:ext>
              </a:extLst>
            </p:cNvPr>
            <p:cNvSpPr txBox="1"/>
            <p:nvPr/>
          </p:nvSpPr>
          <p:spPr>
            <a:xfrm>
              <a:off x="1262322" y="48687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6114A2E-0919-BE94-9860-BA1D520FC10D}"/>
                </a:ext>
              </a:extLst>
            </p:cNvPr>
            <p:cNvSpPr txBox="1"/>
            <p:nvPr/>
          </p:nvSpPr>
          <p:spPr>
            <a:xfrm>
              <a:off x="1289700" y="563439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1</a:t>
              </a:r>
              <a:endParaRPr lang="en-IL" sz="1400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2DBAC03-2C9D-119C-1AD4-8D2850B00A27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9C44D3A-223A-5F32-C48E-E0F2FAADD135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6093304-F628-BC87-9E58-C0BC46406CDD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6698215-6E0B-0100-5831-B93E3FC98617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5053B20-A593-F269-7A51-1B0FA928370D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3322A8A0-49A3-EE17-CFA8-D01128EB6AEF}"/>
              </a:ext>
            </a:extLst>
          </p:cNvPr>
          <p:cNvSpPr txBox="1"/>
          <p:nvPr/>
        </p:nvSpPr>
        <p:spPr>
          <a:xfrm>
            <a:off x="1945583" y="53040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3</a:t>
            </a:r>
            <a:endParaRPr lang="en-IL">
              <a:solidFill>
                <a:schemeClr val="bg1"/>
              </a:solidFill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01B0E73-D5F6-B354-2F51-514A77D1790A}"/>
              </a:ext>
            </a:extLst>
          </p:cNvPr>
          <p:cNvGrpSpPr/>
          <p:nvPr/>
        </p:nvGrpSpPr>
        <p:grpSpPr>
          <a:xfrm>
            <a:off x="644338" y="2655556"/>
            <a:ext cx="2010564" cy="2841780"/>
            <a:chOff x="644338" y="2655556"/>
            <a:chExt cx="2010564" cy="284178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4171E7-6A77-32CC-0D43-B0196E30A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6517" y="4755163"/>
              <a:ext cx="328385" cy="8591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E3F996F-79A0-C5F8-064D-7DDC99EB1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3792" y="4929391"/>
              <a:ext cx="17477" cy="363703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020923D-E10D-436A-0283-528207D5BD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486" y="3429000"/>
              <a:ext cx="17477" cy="363703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C355253-E5AC-48E5-3446-3F9F33C09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8006" y="4159009"/>
              <a:ext cx="363468" cy="353975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1B5D0DC-A6BE-4C48-48C4-1FD1879E88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8712" y="3486369"/>
              <a:ext cx="363468" cy="353975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607C780-C082-46DB-83BE-809E5C9FB3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8" y="2655556"/>
              <a:ext cx="363468" cy="353975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DD303E8-851A-BD25-85E8-35122138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338" y="3247512"/>
              <a:ext cx="328385" cy="8591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E19F1C7-EF92-6948-588A-751D8177A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00" y="5488745"/>
              <a:ext cx="328385" cy="8591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86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94C9-AE7B-F94D-3E28-FA7E6E67C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CB40FDDF-8D49-64B7-5CC2-5EDC79ADB2AC}"/>
              </a:ext>
            </a:extLst>
          </p:cNvPr>
          <p:cNvSpPr txBox="1">
            <a:spLocks/>
          </p:cNvSpPr>
          <p:nvPr/>
        </p:nvSpPr>
        <p:spPr>
          <a:xfrm>
            <a:off x="4486177" y="2039700"/>
            <a:ext cx="7682292" cy="48183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3600"/>
              <a:t>[המשך]</a:t>
            </a:r>
          </a:p>
          <a:p>
            <a:pPr marL="0" indent="0">
              <a:buNone/>
            </a:pPr>
            <a:r>
              <a:rPr lang="he-IL" sz="3600"/>
              <a:t>ג. סכום מספרי הקטמ"ג של כל המשולשונים +</a:t>
            </a:r>
            <a:r>
              <a:rPr lang="en-US" sz="3600"/>
              <a:t> </a:t>
            </a:r>
            <a:r>
              <a:rPr lang="he-IL" sz="3600"/>
              <a:t>מספר הקטמ"ג החיצוניים =  </a:t>
            </a:r>
            <a:r>
              <a:rPr lang="he-IL" sz="3600" b="1"/>
              <a:t>מספר זוגי </a:t>
            </a:r>
            <a:r>
              <a:rPr lang="he-IL" sz="3600"/>
              <a:t>(כל קטמ"ג נספר פעמיים).</a:t>
            </a:r>
          </a:p>
          <a:p>
            <a:pPr marL="0" indent="0" algn="ctr">
              <a:buNone/>
            </a:pPr>
            <a:r>
              <a:rPr lang="he-IL" sz="3600" b="1">
                <a:solidFill>
                  <a:schemeClr val="accent3"/>
                </a:solidFill>
              </a:rPr>
              <a:t>חיצוניים + </a:t>
            </a:r>
            <a:r>
              <a:rPr lang="en-US" sz="3600" b="1">
                <a:solidFill>
                  <a:schemeClr val="accent3"/>
                </a:solidFill>
              </a:rPr>
              <a:t> 0*x</a:t>
            </a:r>
            <a:r>
              <a:rPr lang="en-US" sz="3600" b="1" baseline="-25000">
                <a:solidFill>
                  <a:schemeClr val="accent3"/>
                </a:solidFill>
              </a:rPr>
              <a:t>0</a:t>
            </a:r>
            <a:r>
              <a:rPr lang="he-IL" sz="3600" b="1">
                <a:solidFill>
                  <a:schemeClr val="accent3"/>
                </a:solidFill>
              </a:rPr>
              <a:t> + </a:t>
            </a:r>
            <a:r>
              <a:rPr lang="en-US" sz="3600" b="1">
                <a:solidFill>
                  <a:schemeClr val="accent3"/>
                </a:solidFill>
              </a:rPr>
              <a:t>1*x</a:t>
            </a:r>
            <a:r>
              <a:rPr lang="en-US" sz="3600" b="1" baseline="-25000">
                <a:solidFill>
                  <a:schemeClr val="accent3"/>
                </a:solidFill>
              </a:rPr>
              <a:t>1</a:t>
            </a:r>
            <a:r>
              <a:rPr lang="he-IL" sz="3600" b="1">
                <a:solidFill>
                  <a:schemeClr val="accent3"/>
                </a:solidFill>
              </a:rPr>
              <a:t> + </a:t>
            </a:r>
            <a:r>
              <a:rPr lang="en-US" sz="3600" b="1">
                <a:solidFill>
                  <a:schemeClr val="accent3"/>
                </a:solidFill>
              </a:rPr>
              <a:t>2*x</a:t>
            </a:r>
            <a:r>
              <a:rPr lang="en-US" sz="3600" b="1" baseline="-25000">
                <a:solidFill>
                  <a:schemeClr val="accent3"/>
                </a:solidFill>
              </a:rPr>
              <a:t>2</a:t>
            </a:r>
            <a:r>
              <a:rPr lang="he-IL" sz="3600" b="1">
                <a:solidFill>
                  <a:schemeClr val="accent3"/>
                </a:solidFill>
              </a:rPr>
              <a:t> = זוגי.</a:t>
            </a:r>
          </a:p>
          <a:p>
            <a:pPr marL="0" indent="0">
              <a:buNone/>
            </a:pPr>
            <a:r>
              <a:rPr lang="he-IL" sz="3600"/>
              <a:t>ד. מכאן:</a:t>
            </a:r>
            <a:r>
              <a:rPr lang="en-US" sz="3600"/>
              <a:t> x</a:t>
            </a:r>
            <a:r>
              <a:rPr lang="en-US" sz="3600" baseline="-25000"/>
              <a:t>1</a:t>
            </a:r>
            <a:r>
              <a:rPr lang="en-US" sz="3600" b="1" baseline="-25000"/>
              <a:t> </a:t>
            </a:r>
            <a:r>
              <a:rPr lang="he-IL" sz="3600"/>
              <a:t>הוא מספר איזוגי.   אבל </a:t>
            </a:r>
            <a:r>
              <a:rPr lang="en-US" sz="3600"/>
              <a:t>x</a:t>
            </a:r>
            <a:r>
              <a:rPr lang="en-US" sz="3600" baseline="-25000"/>
              <a:t>1</a:t>
            </a:r>
            <a:r>
              <a:rPr lang="he-IL" sz="3600"/>
              <a:t> = מספר המשולשונים המגוונים.    </a:t>
            </a:r>
            <a:r>
              <a:rPr lang="he-IL" sz="3600" b="1"/>
              <a:t>מש"ל</a:t>
            </a:r>
          </a:p>
          <a:p>
            <a:pPr marL="0" indent="0">
              <a:buNone/>
            </a:pPr>
            <a:endParaRPr lang="he-IL" sz="360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690F2657-5F7B-D612-C75C-07235DA25085}"/>
              </a:ext>
            </a:extLst>
          </p:cNvPr>
          <p:cNvSpPr txBox="1">
            <a:spLocks/>
          </p:cNvSpPr>
          <p:nvPr/>
        </p:nvSpPr>
        <p:spPr>
          <a:xfrm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ABC9B6BC-74FB-0F47-BC15-4BED9DBD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הלמה של ספרנר – תקציר הוכחה</a:t>
            </a:r>
            <a:endParaRPr lang="he-IL" sz="6000" dirty="0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254C8583-B9FA-8476-4B61-FCE02B05D98F}"/>
              </a:ext>
            </a:extLst>
          </p:cNvPr>
          <p:cNvSpPr/>
          <p:nvPr/>
        </p:nvSpPr>
        <p:spPr>
          <a:xfrm>
            <a:off x="391990" y="2400301"/>
            <a:ext cx="4044952" cy="3836631"/>
          </a:xfrm>
          <a:prstGeom prst="triangle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F0D34B4-5E17-056B-1565-9949F6CA467D}"/>
              </a:ext>
            </a:extLst>
          </p:cNvPr>
          <p:cNvGrpSpPr/>
          <p:nvPr/>
        </p:nvGrpSpPr>
        <p:grpSpPr>
          <a:xfrm flipV="1">
            <a:off x="395954" y="3216335"/>
            <a:ext cx="3295650" cy="3029003"/>
            <a:chOff x="571500" y="2685964"/>
            <a:chExt cx="3295650" cy="302900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EC6FCF3-DF76-6E63-FA71-5B296D328331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5676900"/>
              <a:ext cx="854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2B8A46E-8C17-AA5D-065A-00182B2591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4914900"/>
              <a:ext cx="1711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9B41D56-F614-4036-4A7B-32F3107A6934}"/>
                </a:ext>
              </a:extLst>
            </p:cNvPr>
            <p:cNvCxnSpPr>
              <a:cxnSpLocks/>
            </p:cNvCxnSpPr>
            <p:nvPr/>
          </p:nvCxnSpPr>
          <p:spPr>
            <a:xfrm>
              <a:off x="572993" y="4191000"/>
              <a:ext cx="24940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6E3BDC6-BD1D-8B48-6FC3-0B2694DAAAD7}"/>
                </a:ext>
              </a:extLst>
            </p:cNvPr>
            <p:cNvCxnSpPr>
              <a:cxnSpLocks/>
            </p:cNvCxnSpPr>
            <p:nvPr/>
          </p:nvCxnSpPr>
          <p:spPr>
            <a:xfrm>
              <a:off x="574486" y="3448050"/>
              <a:ext cx="32926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5E73E4E-5F42-40B1-A813-C6090A208110}"/>
                </a:ext>
              </a:extLst>
            </p:cNvPr>
            <p:cNvCxnSpPr/>
            <p:nvPr/>
          </p:nvCxnSpPr>
          <p:spPr>
            <a:xfrm>
              <a:off x="1428750" y="2723033"/>
              <a:ext cx="0" cy="295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AD30106-9F86-ADD6-998E-F1C74AC560AA}"/>
                </a:ext>
              </a:extLst>
            </p:cNvPr>
            <p:cNvCxnSpPr>
              <a:cxnSpLocks/>
            </p:cNvCxnSpPr>
            <p:nvPr/>
          </p:nvCxnSpPr>
          <p:spPr>
            <a:xfrm>
              <a:off x="2266950" y="2723033"/>
              <a:ext cx="0" cy="219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5D33575-4E34-E531-B6C6-39ED7F7C1286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50" y="2723033"/>
              <a:ext cx="0" cy="1467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E22545F-CBD4-FA83-3C40-22F8ADA0D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67150" y="2723033"/>
              <a:ext cx="0" cy="7250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276D5D6-DA53-0EB2-B0E7-2F1DE1E3E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1" y="2705101"/>
              <a:ext cx="3295649" cy="3009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3051571-0330-D9E8-A1E2-6D1C2555D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0" y="2723032"/>
              <a:ext cx="2543362" cy="2191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EE7D40-4759-0343-ECF7-AE2ACA803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796" y="2685964"/>
              <a:ext cx="1688258" cy="1392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3C1D54E-AA90-08D6-1C94-D08C3C2F9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741" y="2778991"/>
              <a:ext cx="848986" cy="706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3E85B65-321D-B57A-297D-A4650F71C4B8}"/>
              </a:ext>
            </a:extLst>
          </p:cNvPr>
          <p:cNvGrpSpPr/>
          <p:nvPr/>
        </p:nvGrpSpPr>
        <p:grpSpPr>
          <a:xfrm>
            <a:off x="21211" y="2167784"/>
            <a:ext cx="4708169" cy="4421809"/>
            <a:chOff x="203707" y="2490516"/>
            <a:chExt cx="4708169" cy="442180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EE44775-6510-A6AD-DE89-AC108371E3F0}"/>
                </a:ext>
              </a:extLst>
            </p:cNvPr>
            <p:cNvSpPr txBox="1"/>
            <p:nvPr/>
          </p:nvSpPr>
          <p:spPr>
            <a:xfrm>
              <a:off x="4602176" y="629703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4640F45-4C7D-48B4-CD1B-B9AE208BA177}"/>
                </a:ext>
              </a:extLst>
            </p:cNvPr>
            <p:cNvSpPr txBox="1"/>
            <p:nvPr/>
          </p:nvSpPr>
          <p:spPr>
            <a:xfrm>
              <a:off x="3046905" y="47103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590F28C-490C-6636-D701-5E7A1229F12D}"/>
                </a:ext>
              </a:extLst>
            </p:cNvPr>
            <p:cNvSpPr txBox="1"/>
            <p:nvPr/>
          </p:nvSpPr>
          <p:spPr>
            <a:xfrm>
              <a:off x="2248867" y="400633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9C22A29-8648-A586-8413-9D725E24B39A}"/>
                </a:ext>
              </a:extLst>
            </p:cNvPr>
            <p:cNvSpPr txBox="1"/>
            <p:nvPr/>
          </p:nvSpPr>
          <p:spPr>
            <a:xfrm>
              <a:off x="3780758" y="55084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C6BBD23-833B-0B33-03CE-A78EBBEA3F0B}"/>
                </a:ext>
              </a:extLst>
            </p:cNvPr>
            <p:cNvSpPr txBox="1"/>
            <p:nvPr/>
          </p:nvSpPr>
          <p:spPr>
            <a:xfrm>
              <a:off x="239200" y="419100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FE631B-0A10-DC1A-A157-43F5C10610FD}"/>
                </a:ext>
              </a:extLst>
            </p:cNvPr>
            <p:cNvSpPr txBox="1"/>
            <p:nvPr/>
          </p:nvSpPr>
          <p:spPr>
            <a:xfrm>
              <a:off x="1409689" y="331336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697FF56-A0E7-38E0-73DF-5F06CBD55718}"/>
                </a:ext>
              </a:extLst>
            </p:cNvPr>
            <p:cNvSpPr txBox="1"/>
            <p:nvPr/>
          </p:nvSpPr>
          <p:spPr>
            <a:xfrm>
              <a:off x="277425" y="648170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C89E2A4-343D-2ECA-964A-38E6195044BD}"/>
                </a:ext>
              </a:extLst>
            </p:cNvPr>
            <p:cNvSpPr txBox="1"/>
            <p:nvPr/>
          </p:nvSpPr>
          <p:spPr>
            <a:xfrm>
              <a:off x="263777" y="492658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5C8A731-4787-F54E-6175-B41F88095984}"/>
                </a:ext>
              </a:extLst>
            </p:cNvPr>
            <p:cNvSpPr txBox="1"/>
            <p:nvPr/>
          </p:nvSpPr>
          <p:spPr>
            <a:xfrm>
              <a:off x="203707" y="342164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71FA3AF-C67C-56B5-8782-22E5B2443239}"/>
                </a:ext>
              </a:extLst>
            </p:cNvPr>
            <p:cNvSpPr txBox="1"/>
            <p:nvPr/>
          </p:nvSpPr>
          <p:spPr>
            <a:xfrm>
              <a:off x="270400" y="249051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3A17977-0BE4-4EE3-4B7C-91F9B732BEB0}"/>
                </a:ext>
              </a:extLst>
            </p:cNvPr>
            <p:cNvSpPr txBox="1"/>
            <p:nvPr/>
          </p:nvSpPr>
          <p:spPr>
            <a:xfrm>
              <a:off x="3738486" y="651920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9627EC1-058B-DD5E-D04D-B662FBE2397D}"/>
                </a:ext>
              </a:extLst>
            </p:cNvPr>
            <p:cNvSpPr txBox="1"/>
            <p:nvPr/>
          </p:nvSpPr>
          <p:spPr>
            <a:xfrm>
              <a:off x="242347" y="562681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2</a:t>
              </a:r>
              <a:endParaRPr lang="en-IL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9947542-181E-BB5A-0F99-64E80EE96502}"/>
                </a:ext>
              </a:extLst>
            </p:cNvPr>
            <p:cNvSpPr txBox="1"/>
            <p:nvPr/>
          </p:nvSpPr>
          <p:spPr>
            <a:xfrm>
              <a:off x="2903466" y="651920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1</a:t>
              </a:r>
              <a:endParaRPr lang="en-IL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FF40E09-2C63-F974-1FDB-BDD4D80EBCCB}"/>
                </a:ext>
              </a:extLst>
            </p:cNvPr>
            <p:cNvSpPr txBox="1"/>
            <p:nvPr/>
          </p:nvSpPr>
          <p:spPr>
            <a:xfrm>
              <a:off x="2892639" y="561893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3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30CF32E-5CDB-6DF2-4ECD-D3A76C2AFAD0}"/>
                </a:ext>
              </a:extLst>
            </p:cNvPr>
            <p:cNvSpPr txBox="1"/>
            <p:nvPr/>
          </p:nvSpPr>
          <p:spPr>
            <a:xfrm>
              <a:off x="1262322" y="486875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E4148F6-20C4-C42F-6B0A-8960E8D97F8E}"/>
                </a:ext>
              </a:extLst>
            </p:cNvPr>
            <p:cNvSpPr txBox="1"/>
            <p:nvPr/>
          </p:nvSpPr>
          <p:spPr>
            <a:xfrm>
              <a:off x="1289700" y="5634392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1</a:t>
              </a:r>
              <a:endParaRPr lang="en-IL" sz="1400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DF6D2F0-DBC9-2C67-3883-45C1B260A8B8}"/>
                </a:ext>
              </a:extLst>
            </p:cNvPr>
            <p:cNvSpPr txBox="1"/>
            <p:nvPr/>
          </p:nvSpPr>
          <p:spPr>
            <a:xfrm>
              <a:off x="1326834" y="418460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EBFD010-8550-978A-A43B-AA715A79AC80}"/>
                </a:ext>
              </a:extLst>
            </p:cNvPr>
            <p:cNvSpPr txBox="1"/>
            <p:nvPr/>
          </p:nvSpPr>
          <p:spPr>
            <a:xfrm>
              <a:off x="2112287" y="4024247"/>
              <a:ext cx="271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ג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1A2EF5D-9D00-71A6-3542-B8DBE62CC96A}"/>
                </a:ext>
              </a:extLst>
            </p:cNvPr>
            <p:cNvSpPr txBox="1"/>
            <p:nvPr/>
          </p:nvSpPr>
          <p:spPr>
            <a:xfrm>
              <a:off x="2120682" y="489503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>
                  <a:solidFill>
                    <a:schemeClr val="bg1"/>
                  </a:solidFill>
                </a:rPr>
                <a:t>2</a:t>
              </a:r>
              <a:endParaRPr lang="en-IL">
                <a:solidFill>
                  <a:schemeClr val="bg1"/>
                </a:solidFill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8E0A2F9-E857-FA42-77C0-29CFF3704CE1}"/>
                </a:ext>
              </a:extLst>
            </p:cNvPr>
            <p:cNvSpPr txBox="1"/>
            <p:nvPr/>
          </p:nvSpPr>
          <p:spPr>
            <a:xfrm>
              <a:off x="2097683" y="654299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488292E-DABB-655F-CF40-1A68D64B17CB}"/>
                </a:ext>
              </a:extLst>
            </p:cNvPr>
            <p:cNvSpPr txBox="1"/>
            <p:nvPr/>
          </p:nvSpPr>
          <p:spPr>
            <a:xfrm>
              <a:off x="1273746" y="653600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3</a:t>
              </a:r>
              <a:endParaRPr lang="en-IL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CC66D154-E6D1-39CE-C890-CBEEDE262472}"/>
              </a:ext>
            </a:extLst>
          </p:cNvPr>
          <p:cNvSpPr txBox="1"/>
          <p:nvPr/>
        </p:nvSpPr>
        <p:spPr>
          <a:xfrm>
            <a:off x="1945583" y="53040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>
                <a:solidFill>
                  <a:schemeClr val="bg1"/>
                </a:solidFill>
              </a:rPr>
              <a:t>3</a:t>
            </a:r>
            <a:endParaRPr lang="en-IL">
              <a:solidFill>
                <a:schemeClr val="bg1"/>
              </a:solidFill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9F568CD-EDCC-16BC-67C1-D7BB6AEA1372}"/>
              </a:ext>
            </a:extLst>
          </p:cNvPr>
          <p:cNvGrpSpPr/>
          <p:nvPr/>
        </p:nvGrpSpPr>
        <p:grpSpPr>
          <a:xfrm>
            <a:off x="644338" y="2655556"/>
            <a:ext cx="2010564" cy="2841780"/>
            <a:chOff x="644338" y="2655556"/>
            <a:chExt cx="2010564" cy="284178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9936700-960A-85CA-295D-2E2D8DA9C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6517" y="4755163"/>
              <a:ext cx="328385" cy="8591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20C4859-FDF5-6A76-BDB4-DC319509DD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3792" y="4929391"/>
              <a:ext cx="17477" cy="363703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811E43D-751E-0665-88CF-C18D927659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1486" y="3429000"/>
              <a:ext cx="17477" cy="363703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4D7848B-9376-7CA7-94B1-93B640BE85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8006" y="4159009"/>
              <a:ext cx="363468" cy="353975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20D0C50-21D8-A8F2-99D9-F65D834101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8712" y="3486369"/>
              <a:ext cx="363468" cy="353975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04607DF-2297-8C6D-CBB1-63ACCE907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338" y="2655556"/>
              <a:ext cx="363468" cy="353975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020ECC-B464-55E4-D40E-874BAF9CE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338" y="3247512"/>
              <a:ext cx="328385" cy="8591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7D6740D-4643-290A-CBF2-3AECFD44A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00" y="5488745"/>
              <a:ext cx="328385" cy="8591"/>
            </a:xfrm>
            <a:prstGeom prst="line">
              <a:avLst/>
            </a:prstGeom>
            <a:ln w="952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D46BB933-100A-821A-A378-A9E9181B819E}"/>
              </a:ext>
            </a:extLst>
          </p:cNvPr>
          <p:cNvSpPr/>
          <p:nvPr/>
        </p:nvSpPr>
        <p:spPr>
          <a:xfrm>
            <a:off x="2563238" y="4907891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C6B829F-CC3D-FB74-2284-76D783DBE696}"/>
              </a:ext>
            </a:extLst>
          </p:cNvPr>
          <p:cNvSpPr/>
          <p:nvPr/>
        </p:nvSpPr>
        <p:spPr>
          <a:xfrm>
            <a:off x="1401945" y="5154684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6BA8E23-B801-1C5F-D5F6-B892A3E6E16C}"/>
              </a:ext>
            </a:extLst>
          </p:cNvPr>
          <p:cNvSpPr/>
          <p:nvPr/>
        </p:nvSpPr>
        <p:spPr>
          <a:xfrm>
            <a:off x="717718" y="4858464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B49797-2E4C-F3EB-5A1A-85D3A5C40029}"/>
              </a:ext>
            </a:extLst>
          </p:cNvPr>
          <p:cNvSpPr/>
          <p:nvPr/>
        </p:nvSpPr>
        <p:spPr>
          <a:xfrm>
            <a:off x="923613" y="5649172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3308FF-6750-3525-B53B-7493D9F1A2AA}"/>
              </a:ext>
            </a:extLst>
          </p:cNvPr>
          <p:cNvSpPr/>
          <p:nvPr/>
        </p:nvSpPr>
        <p:spPr>
          <a:xfrm>
            <a:off x="488929" y="5138394"/>
            <a:ext cx="247649" cy="228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11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 animBg="1"/>
      <p:bldP spid="149" grpId="0" animBg="1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6F992-E053-A83A-790C-98BF8871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F2437AB2-F1BF-34D3-F3D7-B0F79F99A4FC}"/>
              </a:ext>
            </a:extLst>
          </p:cNvPr>
          <p:cNvSpPr txBox="1">
            <a:spLocks/>
          </p:cNvSpPr>
          <p:nvPr/>
        </p:nvSpPr>
        <p:spPr>
          <a:xfrm>
            <a:off x="350855" y="2291670"/>
            <a:ext cx="11579189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3200"/>
              <a:t>מרחב החלוקות:</a:t>
            </a:r>
          </a:p>
          <a:p>
            <a:r>
              <a:rPr lang="he-IL" sz="3200"/>
              <a:t>כשיש שני דיירים – </a:t>
            </a:r>
            <a:r>
              <a:rPr lang="he-IL" sz="3200" b="1"/>
              <a:t>קטע</a:t>
            </a:r>
            <a:r>
              <a:rPr lang="he-IL" sz="3200"/>
              <a:t>;</a:t>
            </a:r>
          </a:p>
          <a:p>
            <a:r>
              <a:rPr lang="he-IL" sz="3200"/>
              <a:t>כשיש שלושה</a:t>
            </a:r>
            <a:r>
              <a:rPr lang="he-IL" sz="3200" b="1"/>
              <a:t> </a:t>
            </a:r>
            <a:r>
              <a:rPr lang="he-IL" sz="3200"/>
              <a:t>דיירים – </a:t>
            </a:r>
            <a:r>
              <a:rPr lang="he-IL" sz="3200" b="1"/>
              <a:t>משולש</a:t>
            </a:r>
            <a:r>
              <a:rPr lang="he-IL" sz="3200"/>
              <a:t>;</a:t>
            </a:r>
          </a:p>
          <a:p>
            <a:r>
              <a:rPr lang="he-IL" sz="3200"/>
              <a:t>כשיש ארבעה</a:t>
            </a:r>
            <a:r>
              <a:rPr lang="he-IL" sz="3200" b="1"/>
              <a:t> </a:t>
            </a:r>
            <a:r>
              <a:rPr lang="he-IL" sz="3200"/>
              <a:t>דיירים – </a:t>
            </a:r>
            <a:r>
              <a:rPr lang="he-IL" sz="3200" b="1"/>
              <a:t>טטראדר</a:t>
            </a:r>
            <a:r>
              <a:rPr lang="he-IL" sz="3200"/>
              <a:t> (פירמידה משולשת);</a:t>
            </a:r>
          </a:p>
          <a:p>
            <a:r>
              <a:rPr lang="he-IL" sz="3200"/>
              <a:t>באופן כללי, כשיש </a:t>
            </a:r>
            <a:r>
              <a:rPr lang="en-US" sz="3200" i="1"/>
              <a:t>n</a:t>
            </a:r>
            <a:r>
              <a:rPr lang="he-IL" sz="3200"/>
              <a:t> דיירים – </a:t>
            </a:r>
            <a:r>
              <a:rPr lang="he-IL" sz="3200" b="1"/>
              <a:t>סימפלקס</a:t>
            </a:r>
            <a:r>
              <a:rPr lang="he-IL" sz="3200"/>
              <a:t>.</a:t>
            </a:r>
          </a:p>
          <a:p>
            <a:pPr marL="0" indent="0">
              <a:buNone/>
            </a:pPr>
            <a:r>
              <a:rPr lang="he-IL" sz="3200">
                <a:solidFill>
                  <a:schemeClr val="accent2"/>
                </a:solidFill>
              </a:rPr>
              <a:t>ניתן להוכיח את הלמה של ספרנר באינדוקציה לכל סימפלקס.</a:t>
            </a:r>
          </a:p>
          <a:p>
            <a:pPr marL="0" indent="0">
              <a:buNone/>
            </a:pPr>
            <a:r>
              <a:rPr lang="he-IL" sz="3200" b="1">
                <a:solidFill>
                  <a:schemeClr val="accent3"/>
                </a:solidFill>
              </a:rPr>
              <a:t>מסקנה</a:t>
            </a:r>
            <a:r>
              <a:rPr lang="he-IL" sz="3200">
                <a:solidFill>
                  <a:schemeClr val="accent3"/>
                </a:solidFill>
              </a:rPr>
              <a:t>: קיימת חלוקה ללא-קנאה לכל מספר של דיירים!</a:t>
            </a:r>
            <a:r>
              <a:rPr lang="en-US" sz="3200">
                <a:solidFill>
                  <a:schemeClr val="accent3"/>
                </a:solidFill>
              </a:rPr>
              <a:t> </a:t>
            </a:r>
            <a:endParaRPr lang="he-IL" sz="320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0B26BABF-2EB1-3D80-0D1D-F93563B317FC}"/>
              </a:ext>
            </a:extLst>
          </p:cNvPr>
          <p:cNvSpPr txBox="1">
            <a:spLocks/>
          </p:cNvSpPr>
          <p:nvPr/>
        </p:nvSpPr>
        <p:spPr>
          <a:xfrm>
            <a:off x="264414" y="2400301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C2BCEE4A-2B6F-1B92-DC27-04036225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חלוקה ללא קנאה לכל מספר דיירים</a:t>
            </a:r>
            <a:endParaRPr lang="he-IL" sz="6000" dirty="0"/>
          </a:p>
        </p:txBody>
      </p:sp>
    </p:spTree>
    <p:extLst>
      <p:ext uri="{BB962C8B-B14F-4D97-AF65-F5344CB8AC3E}">
        <p14:creationId xmlns:p14="http://schemas.microsoft.com/office/powerpoint/2010/main" val="12310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D6C1E-4B7D-85C2-855E-39B21EF49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E2F280-4606-259C-90D6-71E168D7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6600"/>
              <a:t>נושאים נוספים</a:t>
            </a:r>
            <a:endParaRPr lang="he-IL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ED9CC4B-BCBC-59F1-CD20-D0E2438FD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934865"/>
              </p:ext>
            </p:extLst>
          </p:nvPr>
        </p:nvGraphicFramePr>
        <p:xfrm>
          <a:off x="810000" y="2416345"/>
          <a:ext cx="10553700" cy="50288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:a16="http://schemas.microsoft.com/office/drawing/2014/main" val="2044521112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val="2321431243"/>
                    </a:ext>
                  </a:extLst>
                </a:gridCol>
              </a:tblGrid>
              <a:tr h="100577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32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נושא מתימטי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3200" b="1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בעיה שאפשר לפתור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1830"/>
                  </a:ext>
                </a:extLst>
              </a:tr>
              <a:tr h="1005777">
                <a:tc>
                  <a:txBody>
                    <a:bodyPr/>
                    <a:lstStyle/>
                    <a:p>
                      <a:pPr marL="514350" indent="-514350"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משולשים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חלוקת חדרים ושכר-דירה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1042424"/>
                  </a:ext>
                </a:extLst>
              </a:tr>
              <a:tr h="1005777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2. שידוכים בגרפים</a:t>
                      </a:r>
                      <a:endParaRPr lang="en-IL" sz="32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חלוקה הוגנת של קורסים</a:t>
                      </a:r>
                      <a:endParaRPr lang="en-IL" sz="32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760364"/>
                  </a:ext>
                </a:extLst>
              </a:tr>
              <a:tr h="1005777">
                <a:tc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3. ממוצע וחציון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חישוב הוגן של תקציב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830714"/>
                  </a:ext>
                </a:extLst>
              </a:tr>
              <a:tr h="1005777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32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4. ...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400" kern="10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r" defTabSz="4572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2400" kern="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2507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690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F6149B-526F-B8A9-7794-F6EAE529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6600"/>
              <a:t>האתגר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F5CFB7-B483-68C9-7159-67FA49997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226351"/>
            <a:ext cx="10554574" cy="390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4000"/>
              <a:t>הנוסחאות לחלוקה הוגנת כבר קיימות.</a:t>
            </a:r>
          </a:p>
          <a:p>
            <a:pPr marL="0" indent="0">
              <a:buNone/>
            </a:pPr>
            <a:r>
              <a:rPr lang="he-IL" sz="4000"/>
              <a:t>חלקן כבר מיושמות.</a:t>
            </a:r>
            <a:endParaRPr lang="he-IL" sz="4000" dirty="0"/>
          </a:p>
          <a:p>
            <a:pPr marL="0" indent="0">
              <a:buNone/>
            </a:pPr>
            <a:r>
              <a:rPr lang="he-IL" sz="4000"/>
              <a:t>חלקן עדיין מחכות לאנשים שיישמו </a:t>
            </a:r>
            <a:r>
              <a:rPr lang="he-IL" sz="4000" dirty="0"/>
              <a:t>אותם.</a:t>
            </a:r>
          </a:p>
          <a:p>
            <a:pPr marL="0" indent="0">
              <a:buNone/>
            </a:pPr>
            <a:r>
              <a:rPr lang="he-IL" sz="4000"/>
              <a:t>האם התלמידים שלנו יוכלו לעשות זאת?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384777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35B8A-29A3-3E1D-71BE-3F6EECC4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28137C2F-EEE1-7234-1D62-8578469E4310}"/>
              </a:ext>
            </a:extLst>
          </p:cNvPr>
          <p:cNvSpPr txBox="1">
            <a:spLocks/>
          </p:cNvSpPr>
          <p:nvPr/>
        </p:nvSpPr>
        <p:spPr>
          <a:xfrm>
            <a:off x="6356096" y="2131023"/>
            <a:ext cx="5661204" cy="722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א</a:t>
            </a:r>
            <a:r>
              <a:rPr lang="he-IL" sz="4000"/>
              <a:t>: כל הקודם זוכה</a:t>
            </a:r>
            <a:endParaRPr lang="he-IL" sz="4000" dirty="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BBEEF092-B03D-5AE6-2C18-C1D75322CBB0}"/>
              </a:ext>
            </a:extLst>
          </p:cNvPr>
          <p:cNvSpPr txBox="1">
            <a:spLocks/>
          </p:cNvSpPr>
          <p:nvPr/>
        </p:nvSpPr>
        <p:spPr>
          <a:xfrm>
            <a:off x="0" y="2131023"/>
            <a:ext cx="6571488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ב</a:t>
            </a:r>
            <a:r>
              <a:rPr lang="he-IL" sz="4000"/>
              <a:t>: מתמטיקה.</a:t>
            </a:r>
            <a:endParaRPr lang="he-IL" sz="4000" dirty="0"/>
          </a:p>
          <a:p>
            <a:pPr marL="0" indent="0">
              <a:buFont typeface="Wingdings 2" charset="2"/>
              <a:buNone/>
            </a:pPr>
            <a:r>
              <a:rPr lang="he-IL" sz="3200"/>
              <a:t>כל סטודנט </a:t>
            </a:r>
            <a:r>
              <a:rPr lang="he-IL" sz="3200" dirty="0"/>
              <a:t>אומר כמה שווה לו </a:t>
            </a:r>
            <a:r>
              <a:rPr lang="he-IL" sz="3200"/>
              <a:t>כל קורס.</a:t>
            </a:r>
            <a:endParaRPr lang="he-IL" sz="3200" dirty="0"/>
          </a:p>
          <a:p>
            <a:r>
              <a:rPr lang="he-IL" sz="3200"/>
              <a:t>נוסחה לחישוב "שידוך מקסימום" בין סטודנטים לקורסים. </a:t>
            </a:r>
          </a:p>
          <a:p>
            <a:r>
              <a:rPr lang="he-IL" sz="3200"/>
              <a:t>סטודנט שקיבל קורס עם ניקוד נמוך בסיבוב זה, יקבל פיצוי בסיבוב הבא.</a:t>
            </a:r>
          </a:p>
          <a:p>
            <a:pPr marL="0" indent="0">
              <a:buNone/>
            </a:pPr>
            <a:r>
              <a:rPr lang="he-IL" sz="3200">
                <a:hlinkClick r:id="rId2"/>
              </a:rPr>
              <a:t>הפתרון בתהליכי יישום באונ' אריאל</a:t>
            </a:r>
            <a:r>
              <a:rPr lang="he-IL" sz="3200"/>
              <a:t>.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82670255-C762-BE5E-7469-B33E9A7A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96" y="458735"/>
            <a:ext cx="5721604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בעיה 2: קורסים</a:t>
            </a:r>
            <a:endParaRPr lang="he-IL" sz="6000" dirty="0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169C3DC7-C554-D080-BB9C-9B74CE290B0A}"/>
              </a:ext>
            </a:extLst>
          </p:cNvPr>
          <p:cNvSpPr txBox="1">
            <a:spLocks/>
          </p:cNvSpPr>
          <p:nvPr/>
        </p:nvSpPr>
        <p:spPr>
          <a:xfrm>
            <a:off x="-406400" y="-376973"/>
            <a:ext cx="7477760" cy="262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3600"/>
              <a:t>באוניברסיטה ישנם קורסים מבוקשים עם מקום מוגבל. איך לחלק את המקום בין הסטודנטים בצורה הוגנת?</a:t>
            </a:r>
            <a:endParaRPr lang="he-IL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623A5-E9F4-D5D1-DBB6-17D09BFE10D8}"/>
              </a:ext>
            </a:extLst>
          </p:cNvPr>
          <p:cNvSpPr txBox="1"/>
          <p:nvPr/>
        </p:nvSpPr>
        <p:spPr>
          <a:xfrm>
            <a:off x="8237579" y="6550820"/>
            <a:ext cx="2403222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/>
              <a:t>Generated by Claude.ai and SORA</a:t>
            </a:r>
            <a:endParaRPr lang="he-IL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94B4D-16A0-94B9-C9EC-8666B9EC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54" y="2889364"/>
            <a:ext cx="3688046" cy="368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F6149B-526F-B8A9-7794-F6EAE529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96" y="60959"/>
            <a:ext cx="5721604" cy="1759713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בעיה 3: </a:t>
            </a:r>
            <a:br>
              <a:rPr lang="en-US" sz="6000" dirty="0"/>
            </a:br>
            <a:r>
              <a:rPr lang="he-IL" sz="6000" dirty="0"/>
              <a:t>תקציב המדינה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4C39810-A0E3-8D0E-78D6-72F80A39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840"/>
            <a:ext cx="6136640" cy="1835949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he-IL" sz="3600" dirty="0"/>
              <a:t>איך לחלק את תקציב המדינה כך שכל האנשים והמגזרים ירגישו שהם קיבלו חלק הוגן?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CFEF6E00-2D3C-FA6D-8D8D-F014F18BCCFA}"/>
              </a:ext>
            </a:extLst>
          </p:cNvPr>
          <p:cNvSpPr txBox="1">
            <a:spLocks/>
          </p:cNvSpPr>
          <p:nvPr/>
        </p:nvSpPr>
        <p:spPr>
          <a:xfrm>
            <a:off x="6314295" y="2107913"/>
            <a:ext cx="5661204" cy="722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א</a:t>
            </a:r>
            <a:r>
              <a:rPr lang="he-IL" sz="4000"/>
              <a:t>: ויכוח / קרב</a:t>
            </a:r>
            <a:endParaRPr lang="he-IL" sz="4000" dirty="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09E56E6-87C3-AC8D-6355-9BCFC0B3999D}"/>
              </a:ext>
            </a:extLst>
          </p:cNvPr>
          <p:cNvSpPr txBox="1">
            <a:spLocks/>
          </p:cNvSpPr>
          <p:nvPr/>
        </p:nvSpPr>
        <p:spPr>
          <a:xfrm>
            <a:off x="41802" y="2055596"/>
            <a:ext cx="5835905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ב</a:t>
            </a:r>
            <a:r>
              <a:rPr lang="he-IL" sz="4000"/>
              <a:t>: מתמטיקה.</a:t>
            </a:r>
            <a:endParaRPr lang="he-IL" sz="4000" dirty="0"/>
          </a:p>
          <a:p>
            <a:pPr marL="0" indent="0">
              <a:buFont typeface="Wingdings 2" charset="2"/>
              <a:buNone/>
            </a:pPr>
            <a:r>
              <a:rPr lang="he-IL" sz="3200" dirty="0"/>
              <a:t>כל אזרח / חבר-כנסת אומר מה התקציב הרצוי בעיניו.</a:t>
            </a:r>
          </a:p>
          <a:p>
            <a:r>
              <a:rPr lang="he-IL" sz="3200"/>
              <a:t>נוסחה לחישוב תקציב, הנותן לכל קבוצה</a:t>
            </a:r>
            <a:r>
              <a:rPr lang="he-IL" sz="3200" b="1"/>
              <a:t> </a:t>
            </a:r>
            <a:r>
              <a:rPr lang="he-IL" sz="3200"/>
              <a:t>מימון לנושאים </a:t>
            </a:r>
            <a:r>
              <a:rPr lang="he-IL" sz="3200" dirty="0"/>
              <a:t>החשובים לה</a:t>
            </a:r>
            <a:r>
              <a:rPr lang="he-IL" sz="3200"/>
              <a:t>, לפי גודל </a:t>
            </a:r>
            <a:r>
              <a:rPr lang="he-IL" sz="3200" dirty="0"/>
              <a:t>הקבוצה.</a:t>
            </a:r>
          </a:p>
          <a:p>
            <a:pPr>
              <a:buFont typeface="Wingdings" panose="05000000000000000000" pitchFamily="2" charset="2"/>
              <a:buChar char="ß"/>
            </a:pPr>
            <a:r>
              <a:rPr lang="he-IL" sz="3200"/>
              <a:t>אף מגזר לא מקופח ולא מנוצל.</a:t>
            </a:r>
          </a:p>
          <a:p>
            <a:pPr>
              <a:buFont typeface="Wingdings" panose="05000000000000000000" pitchFamily="2" charset="2"/>
              <a:buChar char="ß"/>
            </a:pPr>
            <a:r>
              <a:rPr lang="he-IL" sz="3200">
                <a:hlinkClick r:id="rId2"/>
              </a:rPr>
              <a:t>יושם באגודת הסטודנטים אריאל</a:t>
            </a:r>
            <a:r>
              <a:rPr lang="he-IL" sz="3200"/>
              <a:t>.</a:t>
            </a: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783674C-9360-7EAE-D2FE-9D5A6337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94" y="2830255"/>
            <a:ext cx="5598208" cy="128917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A859B28-5D07-52FD-1105-469333126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19" y="3619311"/>
            <a:ext cx="3830958" cy="31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F6149B-526F-B8A9-7794-F6EAE529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96" y="60959"/>
            <a:ext cx="5721604" cy="1759713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בעיה 4: </a:t>
            </a:r>
            <a:br>
              <a:rPr lang="en-US" sz="6000" dirty="0"/>
            </a:br>
            <a:r>
              <a:rPr lang="he-IL" sz="6000" dirty="0"/>
              <a:t>בחירת וועדה</a:t>
            </a: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4C39810-A0E3-8D0E-78D6-72F80A39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06400" y="-376973"/>
            <a:ext cx="6502400" cy="2625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3600" dirty="0"/>
              <a:t>איך לבחור וועדה (כגון: הוועדה לבחירת שופטים)</a:t>
            </a:r>
            <a:r>
              <a:rPr lang="en-US" sz="3600" dirty="0"/>
              <a:t> </a:t>
            </a:r>
            <a:r>
              <a:rPr lang="he-IL" sz="3600" dirty="0"/>
              <a:t>כך שיהיה ייצוג הוגן לכולם?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09E56E6-87C3-AC8D-6355-9BCFC0B3999D}"/>
              </a:ext>
            </a:extLst>
          </p:cNvPr>
          <p:cNvSpPr txBox="1">
            <a:spLocks/>
          </p:cNvSpPr>
          <p:nvPr/>
        </p:nvSpPr>
        <p:spPr>
          <a:xfrm>
            <a:off x="0" y="2105793"/>
            <a:ext cx="6388608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ב</a:t>
            </a:r>
            <a:r>
              <a:rPr lang="he-IL" sz="4000"/>
              <a:t>: מתמטיקה.</a:t>
            </a:r>
            <a:endParaRPr lang="he-IL" sz="4000" dirty="0"/>
          </a:p>
          <a:p>
            <a:pPr marL="0" indent="0">
              <a:buFont typeface="Wingdings 2" charset="2"/>
              <a:buNone/>
            </a:pPr>
            <a:r>
              <a:rPr lang="he-IL" sz="3200" dirty="0"/>
              <a:t>כל אזרח מסמן את המועמד/ים המייצגים אותו.</a:t>
            </a:r>
          </a:p>
          <a:p>
            <a:r>
              <a:rPr lang="he-IL" sz="3200" dirty="0"/>
              <a:t>נבחרת וועדה בגודל </a:t>
            </a:r>
            <a:r>
              <a:rPr lang="en-US" sz="3200" i="1" dirty="0"/>
              <a:t>n</a:t>
            </a:r>
            <a:r>
              <a:rPr lang="he-IL" sz="3200" dirty="0"/>
              <a:t>, כך שלכל קבוצה בגודל </a:t>
            </a:r>
            <a:r>
              <a:rPr lang="en-US" sz="3200" i="1" dirty="0"/>
              <a:t>k</a:t>
            </a:r>
            <a:r>
              <a:rPr lang="en-US" sz="3200" dirty="0"/>
              <a:t>/</a:t>
            </a:r>
            <a:r>
              <a:rPr lang="en-US" sz="3200" i="1" dirty="0"/>
              <a:t>n</a:t>
            </a:r>
            <a:r>
              <a:rPr lang="he-IL" sz="3200" dirty="0"/>
              <a:t> </a:t>
            </a:r>
            <a:r>
              <a:rPr lang="he-IL" sz="3200" dirty="0" err="1"/>
              <a:t>מהאוכלוסיה</a:t>
            </a:r>
            <a:r>
              <a:rPr lang="he-IL" sz="3200" dirty="0"/>
              <a:t>, יש לפחות </a:t>
            </a:r>
            <a:r>
              <a:rPr lang="en-US" sz="3200" i="1" dirty="0"/>
              <a:t>k</a:t>
            </a:r>
            <a:r>
              <a:rPr lang="he-IL" sz="3200" dirty="0"/>
              <a:t> נציגים בוועדה.</a:t>
            </a:r>
          </a:p>
          <a:p>
            <a:pPr marL="0" indent="0">
              <a:buNone/>
            </a:pPr>
            <a:r>
              <a:rPr lang="he-IL" sz="3200" dirty="0">
                <a:sym typeface="Wingdings" panose="05000000000000000000" pitchFamily="2" charset="2"/>
              </a:rPr>
              <a:t> </a:t>
            </a:r>
            <a:r>
              <a:rPr lang="he-IL" sz="3200" dirty="0"/>
              <a:t>כל קבוצה מיוצגת בהתאם לגודלה.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8493E3-D0AC-DB89-D398-5F88A00F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3" b="803"/>
          <a:stretch/>
        </p:blipFill>
        <p:spPr>
          <a:xfrm>
            <a:off x="6904482" y="2926080"/>
            <a:ext cx="4807712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7984F6-D14A-F95D-286B-08AC5B49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40" y="3618131"/>
            <a:ext cx="3252301" cy="3252301"/>
          </a:xfrm>
          <a:prstGeom prst="rect">
            <a:avLst/>
          </a:prstGeom>
        </p:spPr>
      </p:pic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CFEF6E00-2D3C-FA6D-8D8D-F014F18BCCFA}"/>
              </a:ext>
            </a:extLst>
          </p:cNvPr>
          <p:cNvSpPr txBox="1">
            <a:spLocks/>
          </p:cNvSpPr>
          <p:nvPr/>
        </p:nvSpPr>
        <p:spPr>
          <a:xfrm>
            <a:off x="6356096" y="2072663"/>
            <a:ext cx="5661204" cy="7223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 b="1" dirty="0"/>
              <a:t>פתרון א</a:t>
            </a:r>
            <a:r>
              <a:rPr lang="he-IL" sz="4000" dirty="0"/>
              <a:t>: משא ומתן / ריב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41ABE-28B9-981B-A897-A7729B1226EE}"/>
              </a:ext>
            </a:extLst>
          </p:cNvPr>
          <p:cNvSpPr txBox="1"/>
          <p:nvPr/>
        </p:nvSpPr>
        <p:spPr>
          <a:xfrm>
            <a:off x="8237579" y="6550820"/>
            <a:ext cx="2403222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/>
              <a:t>Generated by Claude.ai and SORA</a:t>
            </a:r>
            <a:endParaRPr lang="he-IL" sz="1000"/>
          </a:p>
        </p:txBody>
      </p:sp>
    </p:spTree>
    <p:extLst>
      <p:ext uri="{BB962C8B-B14F-4D97-AF65-F5344CB8AC3E}">
        <p14:creationId xmlns:p14="http://schemas.microsoft.com/office/powerpoint/2010/main" val="22088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509E56E6-87C3-AC8D-6355-9BCFC0B3999D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/>
              <a:t>הדירה כולה עולה 100. </a:t>
            </a:r>
          </a:p>
          <a:p>
            <a:pPr marL="0" indent="0">
              <a:buFont typeface="Wingdings 2" charset="2"/>
              <a:buNone/>
            </a:pPr>
            <a:r>
              <a:rPr lang="he-IL" sz="4000"/>
              <a:t>צריך לתת </a:t>
            </a:r>
            <a:r>
              <a:rPr lang="he-IL" sz="4000" b="1"/>
              <a:t>חדר </a:t>
            </a:r>
            <a:r>
              <a:rPr lang="he-IL" sz="4000"/>
              <a:t>לכל דייר, ולגבות </a:t>
            </a:r>
            <a:r>
              <a:rPr lang="he-IL" sz="4000" b="1"/>
              <a:t>תשלום </a:t>
            </a:r>
            <a:r>
              <a:rPr lang="he-IL" sz="4000"/>
              <a:t>מכל דייר, כך ש:</a:t>
            </a:r>
          </a:p>
          <a:p>
            <a:r>
              <a:rPr lang="he-IL" sz="4000"/>
              <a:t>סכום כל התשלומים שווה 100;</a:t>
            </a:r>
          </a:p>
          <a:p>
            <a:r>
              <a:rPr lang="he-IL" sz="4000"/>
              <a:t>אף דייר לא מקנא בחבילה (חדר+תשלום)</a:t>
            </a:r>
            <a:r>
              <a:rPr lang="en-US" sz="4000"/>
              <a:t> </a:t>
            </a:r>
            <a:r>
              <a:rPr lang="he-IL" sz="4000"/>
              <a:t>של דייר אחר.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5CFFEB16-EB94-CA9B-9A5D-7E273508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חלוקת חדרים בדירה בעזרת משולשים</a:t>
            </a:r>
            <a:endParaRPr lang="he-IL" sz="6000" dirty="0"/>
          </a:p>
        </p:txBody>
      </p:sp>
    </p:spTree>
    <p:extLst>
      <p:ext uri="{BB962C8B-B14F-4D97-AF65-F5344CB8AC3E}">
        <p14:creationId xmlns:p14="http://schemas.microsoft.com/office/powerpoint/2010/main" val="102029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1CF6-B083-878C-93F9-4E2620DA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CDCB3F22-88E8-3C56-DB16-3289D5F8DB57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he-IL" sz="4000"/>
              <a:t>הדירה כולה עולה 100. </a:t>
            </a:r>
            <a:r>
              <a:rPr lang="he-IL" sz="4000">
                <a:solidFill>
                  <a:schemeClr val="accent4"/>
                </a:solidFill>
              </a:rPr>
              <a:t>בהתחלה גובים 100 מכל דייר. </a:t>
            </a:r>
          </a:p>
          <a:p>
            <a:pPr marL="0" indent="0">
              <a:buFont typeface="Wingdings 2" charset="2"/>
              <a:buNone/>
            </a:pPr>
            <a:r>
              <a:rPr lang="he-IL" sz="4000"/>
              <a:t>צריך לתת </a:t>
            </a:r>
            <a:r>
              <a:rPr lang="he-IL" sz="4000" b="1"/>
              <a:t>חדר </a:t>
            </a:r>
            <a:r>
              <a:rPr lang="he-IL" sz="4000"/>
              <a:t>לכל דייר, </a:t>
            </a:r>
            <a:r>
              <a:rPr lang="he-IL" sz="4000">
                <a:solidFill>
                  <a:schemeClr val="accent4"/>
                </a:solidFill>
              </a:rPr>
              <a:t>ולתת </a:t>
            </a:r>
            <a:r>
              <a:rPr lang="he-IL" sz="4000" b="1">
                <a:solidFill>
                  <a:schemeClr val="accent4"/>
                </a:solidFill>
              </a:rPr>
              <a:t>החזר </a:t>
            </a:r>
            <a:r>
              <a:rPr lang="he-IL" sz="4000"/>
              <a:t>לכל דייר, כך ש:</a:t>
            </a:r>
          </a:p>
          <a:p>
            <a:r>
              <a:rPr lang="he-IL" sz="4000"/>
              <a:t>סכום כל ההחזרים שווה </a:t>
            </a:r>
            <a:r>
              <a:rPr lang="he-IL" sz="4000">
                <a:solidFill>
                  <a:schemeClr val="accent4"/>
                </a:solidFill>
              </a:rPr>
              <a:t>לעודף הכולל</a:t>
            </a:r>
            <a:r>
              <a:rPr lang="he-IL" sz="4000"/>
              <a:t> </a:t>
            </a:r>
            <a:r>
              <a:rPr lang="he-IL"/>
              <a:t>(סכום התשלומים פחות 100)</a:t>
            </a:r>
            <a:r>
              <a:rPr lang="he-IL" sz="4000"/>
              <a:t>;</a:t>
            </a:r>
          </a:p>
          <a:p>
            <a:r>
              <a:rPr lang="he-IL" sz="4000"/>
              <a:t>אף דייר לא מקנא בחבילה (חדר+</a:t>
            </a:r>
            <a:r>
              <a:rPr lang="he-IL" sz="4000">
                <a:solidFill>
                  <a:schemeClr val="accent4"/>
                </a:solidFill>
              </a:rPr>
              <a:t>החזר</a:t>
            </a:r>
            <a:r>
              <a:rPr lang="he-IL" sz="4000"/>
              <a:t>)</a:t>
            </a:r>
            <a:r>
              <a:rPr lang="en-US" sz="4000"/>
              <a:t> </a:t>
            </a:r>
            <a:r>
              <a:rPr lang="he-IL" sz="4000"/>
              <a:t>של דייר אחר.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6E5E104-36C5-700A-39E9-BDC143F7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חלוקת חדרים בדירה – </a:t>
            </a:r>
            <a:r>
              <a:rPr lang="he-IL" sz="6000">
                <a:solidFill>
                  <a:schemeClr val="accent4"/>
                </a:solidFill>
              </a:rPr>
              <a:t>ניסוח שקול</a:t>
            </a:r>
            <a:endParaRPr lang="he-IL" sz="6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63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133B-C0D9-BE5C-BC87-C1213CA94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1A6A314A-B9AB-BF17-5D2E-B8303A5017BC}"/>
              </a:ext>
            </a:extLst>
          </p:cNvPr>
          <p:cNvSpPr txBox="1">
            <a:spLocks/>
          </p:cNvSpPr>
          <p:nvPr/>
        </p:nvSpPr>
        <p:spPr>
          <a:xfrm>
            <a:off x="203200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he-IL" sz="400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CF793576-8163-F5F1-F383-8394CB2D2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58735"/>
            <a:ext cx="11874500" cy="970450"/>
          </a:xfrm>
        </p:spPr>
        <p:txBody>
          <a:bodyPr>
            <a:normAutofit fontScale="90000"/>
          </a:bodyPr>
          <a:lstStyle/>
          <a:p>
            <a:pPr algn="r"/>
            <a:r>
              <a:rPr lang="he-IL" sz="6000"/>
              <a:t>חלוקת חדרים ללא קנאה – שני דיירים</a:t>
            </a:r>
            <a:endParaRPr lang="he-IL" sz="6000" dirty="0"/>
          </a:p>
        </p:txBody>
      </p:sp>
      <p:sp useBgFill="1"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D0010E89-8E6E-4C09-93E3-52F3023E723A}"/>
              </a:ext>
            </a:extLst>
          </p:cNvPr>
          <p:cNvSpPr txBox="1">
            <a:spLocks/>
          </p:cNvSpPr>
          <p:nvPr/>
        </p:nvSpPr>
        <p:spPr>
          <a:xfrm>
            <a:off x="264414" y="2362234"/>
            <a:ext cx="11663172" cy="43837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342900" indent="-3429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4000"/>
              <a:t>א. העודף הכולל הוא 100. נתאר אותו בקו ישר.</a:t>
            </a:r>
          </a:p>
          <a:p>
            <a:pPr marL="0" indent="0">
              <a:buNone/>
            </a:pPr>
            <a:r>
              <a:rPr lang="he-IL" sz="4000"/>
              <a:t>ב. נסמן על הקו נקודות-חלוקה במרווחים קטנים </a:t>
            </a:r>
            <a:r>
              <a:rPr lang="he-IL" sz="2800"/>
              <a:t>(שקל)</a:t>
            </a:r>
            <a:r>
              <a:rPr lang="he-IL" sz="4000"/>
              <a:t>.</a:t>
            </a:r>
          </a:p>
          <a:p>
            <a:pPr marL="0" indent="0">
              <a:buNone/>
            </a:pPr>
            <a:r>
              <a:rPr lang="he-IL" sz="4000"/>
              <a:t>	* כל נקודה מייצגת </a:t>
            </a:r>
            <a:r>
              <a:rPr lang="he-IL" sz="4000" i="1"/>
              <a:t>חלוקה אפשרית </a:t>
            </a:r>
            <a:r>
              <a:rPr lang="he-IL" sz="4000"/>
              <a:t>של העודף לחדרים. </a:t>
            </a:r>
          </a:p>
          <a:p>
            <a:pPr marL="0" indent="0">
              <a:buNone/>
            </a:pPr>
            <a:r>
              <a:rPr lang="he-IL" sz="4000"/>
              <a:t>ג. ליד כל נקודה נכתוב שם של דייר, לסירוגין.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68BF25-63A8-F5A3-D05D-863A23F57A4D}"/>
              </a:ext>
            </a:extLst>
          </p:cNvPr>
          <p:cNvGrpSpPr/>
          <p:nvPr/>
        </p:nvGrpSpPr>
        <p:grpSpPr>
          <a:xfrm>
            <a:off x="354170" y="5523867"/>
            <a:ext cx="11789002" cy="923330"/>
            <a:chOff x="354170" y="5523867"/>
            <a:chExt cx="11789002" cy="92333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D6BE3D5-21F6-F009-D784-B1760A325172}"/>
                </a:ext>
              </a:extLst>
            </p:cNvPr>
            <p:cNvCxnSpPr>
              <a:cxnSpLocks/>
            </p:cNvCxnSpPr>
            <p:nvPr/>
          </p:nvCxnSpPr>
          <p:spPr>
            <a:xfrm>
              <a:off x="1482271" y="5920921"/>
              <a:ext cx="982617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A7C5E5-34F5-684A-3494-0F2AFB9165B1}"/>
                </a:ext>
              </a:extLst>
            </p:cNvPr>
            <p:cNvSpPr txBox="1"/>
            <p:nvPr/>
          </p:nvSpPr>
          <p:spPr>
            <a:xfrm>
              <a:off x="354170" y="5523867"/>
              <a:ext cx="673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2</a:t>
              </a:r>
              <a:endParaRPr lang="en-I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95E65-4EA7-F2F4-6568-34FD0DE6FAF1}"/>
                </a:ext>
              </a:extLst>
            </p:cNvPr>
            <p:cNvSpPr txBox="1"/>
            <p:nvPr/>
          </p:nvSpPr>
          <p:spPr>
            <a:xfrm>
              <a:off x="11469526" y="5523867"/>
              <a:ext cx="673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he-IL"/>
                <a:t>100</a:t>
              </a:r>
              <a:br>
                <a:rPr lang="en-US"/>
              </a:br>
              <a:r>
                <a:rPr lang="he-IL"/>
                <a:t>לחדר</a:t>
              </a:r>
              <a:br>
                <a:rPr lang="en-US"/>
              </a:br>
              <a:r>
                <a:rPr lang="he-IL"/>
                <a:t>1</a:t>
              </a:r>
              <a:endParaRPr lang="en-IL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612486-B7A1-8D95-86A9-89785F3DC892}"/>
              </a:ext>
            </a:extLst>
          </p:cNvPr>
          <p:cNvGrpSpPr/>
          <p:nvPr/>
        </p:nvGrpSpPr>
        <p:grpSpPr>
          <a:xfrm>
            <a:off x="1484138" y="5809320"/>
            <a:ext cx="9824304" cy="222748"/>
            <a:chOff x="1484138" y="5809320"/>
            <a:chExt cx="9824304" cy="2227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5B42136-1FBD-41AF-291E-73BF1D6909A0}"/>
                </a:ext>
              </a:extLst>
            </p:cNvPr>
            <p:cNvGrpSpPr/>
            <p:nvPr/>
          </p:nvGrpSpPr>
          <p:grpSpPr>
            <a:xfrm>
              <a:off x="2173567" y="5809320"/>
              <a:ext cx="8608060" cy="222748"/>
              <a:chOff x="2173567" y="5809320"/>
              <a:chExt cx="8608060" cy="222748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C753140-DFE8-2C90-558A-4AB5A2EC5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1627" y="584234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66ACD0E-A47B-9CE3-C26F-E952D7463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96767" y="585585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211E463-657F-7137-D9B4-59F06A4106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0477" y="5826011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AF5F340-0B6F-88B0-D2FD-174B92DE1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15617" y="5839527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02E1851-1C0A-F1BA-5076-9D08D5B02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2027" y="5835628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F63040-D86A-9A19-5B89-BFA0516BB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7167" y="5849144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B1D16FE-CE13-3D06-A41F-10A07F6C2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0877" y="581929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0541EF1-5CFF-6CBB-0129-5326662FF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17" y="583281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6007844-C10C-D9E2-460F-9B27523C1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577" y="5825649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3C048B2-F281-6140-6386-BF522D28A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4717" y="5839165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10F4CCA-DFFA-F0B4-A656-7833C7F4F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8427" y="5809320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2EFA76-F5AB-4FEB-D43F-E9E2D23C7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3567" y="5822836"/>
                <a:ext cx="0" cy="1762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E5F7F1-42CC-8E27-30F2-1EDBDD9CFE3F}"/>
                </a:ext>
              </a:extLst>
            </p:cNvPr>
            <p:cNvCxnSpPr>
              <a:cxnSpLocks/>
            </p:cNvCxnSpPr>
            <p:nvPr/>
          </p:nvCxnSpPr>
          <p:spPr>
            <a:xfrm>
              <a:off x="11308442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8128AD8-0FAA-A512-10A5-7F7C2A0DA438}"/>
                </a:ext>
              </a:extLst>
            </p:cNvPr>
            <p:cNvCxnSpPr>
              <a:cxnSpLocks/>
            </p:cNvCxnSpPr>
            <p:nvPr/>
          </p:nvCxnSpPr>
          <p:spPr>
            <a:xfrm>
              <a:off x="1484138" y="5819299"/>
              <a:ext cx="0" cy="1762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2B5D969-BA2C-AF6A-89A3-8D7C92CAE2B2}"/>
              </a:ext>
            </a:extLst>
          </p:cNvPr>
          <p:cNvGrpSpPr/>
          <p:nvPr/>
        </p:nvGrpSpPr>
        <p:grpSpPr>
          <a:xfrm>
            <a:off x="1337852" y="6013191"/>
            <a:ext cx="10123918" cy="388209"/>
            <a:chOff x="1337852" y="6013191"/>
            <a:chExt cx="10123918" cy="3882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43E113-F54A-F668-1181-C007C030F6CB}"/>
                </a:ext>
              </a:extLst>
            </p:cNvPr>
            <p:cNvSpPr txBox="1"/>
            <p:nvPr/>
          </p:nvSpPr>
          <p:spPr>
            <a:xfrm>
              <a:off x="1337852" y="60131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D404A2-13D8-FC04-20A9-7DF4CAAE0FE9}"/>
                </a:ext>
              </a:extLst>
            </p:cNvPr>
            <p:cNvSpPr txBox="1"/>
            <p:nvPr/>
          </p:nvSpPr>
          <p:spPr>
            <a:xfrm>
              <a:off x="2022601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27AF06-C127-FCBA-5DC4-23B18C8FE526}"/>
                </a:ext>
              </a:extLst>
            </p:cNvPr>
            <p:cNvSpPr txBox="1"/>
            <p:nvPr/>
          </p:nvSpPr>
          <p:spPr>
            <a:xfrm>
              <a:off x="2761870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AAF819-25D6-57B1-FBBC-B477B492F257}"/>
                </a:ext>
              </a:extLst>
            </p:cNvPr>
            <p:cNvSpPr txBox="1"/>
            <p:nvPr/>
          </p:nvSpPr>
          <p:spPr>
            <a:xfrm>
              <a:off x="3446619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4F10FD-E7FD-A65A-F557-545A2CFA9C17}"/>
                </a:ext>
              </a:extLst>
            </p:cNvPr>
            <p:cNvSpPr txBox="1"/>
            <p:nvPr/>
          </p:nvSpPr>
          <p:spPr>
            <a:xfrm>
              <a:off x="4407245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ADEC9E-06DC-F498-5524-790285A95928}"/>
                </a:ext>
              </a:extLst>
            </p:cNvPr>
            <p:cNvSpPr txBox="1"/>
            <p:nvPr/>
          </p:nvSpPr>
          <p:spPr>
            <a:xfrm>
              <a:off x="5091994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99EBF3-7022-443F-0BDD-4901FC1713B9}"/>
                </a:ext>
              </a:extLst>
            </p:cNvPr>
            <p:cNvSpPr txBox="1"/>
            <p:nvPr/>
          </p:nvSpPr>
          <p:spPr>
            <a:xfrm>
              <a:off x="6008369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2E2BFC-762A-1A9D-BE5C-DD30FF4A13F8}"/>
                </a:ext>
              </a:extLst>
            </p:cNvPr>
            <p:cNvSpPr txBox="1"/>
            <p:nvPr/>
          </p:nvSpPr>
          <p:spPr>
            <a:xfrm>
              <a:off x="6693118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1374E5-6533-1A3D-C11C-B90D1E1BB2BB}"/>
                </a:ext>
              </a:extLst>
            </p:cNvPr>
            <p:cNvSpPr txBox="1"/>
            <p:nvPr/>
          </p:nvSpPr>
          <p:spPr>
            <a:xfrm>
              <a:off x="7512594" y="601319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F06121E-4932-61D4-086C-C13062BE5661}"/>
                </a:ext>
              </a:extLst>
            </p:cNvPr>
            <p:cNvSpPr txBox="1"/>
            <p:nvPr/>
          </p:nvSpPr>
          <p:spPr>
            <a:xfrm>
              <a:off x="8197343" y="60131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12AD377-57CC-35E6-D713-6FB2A231D73C}"/>
                </a:ext>
              </a:extLst>
            </p:cNvPr>
            <p:cNvSpPr txBox="1"/>
            <p:nvPr/>
          </p:nvSpPr>
          <p:spPr>
            <a:xfrm>
              <a:off x="9074276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6F4328E-D480-0988-410A-EF9900279A38}"/>
                </a:ext>
              </a:extLst>
            </p:cNvPr>
            <p:cNvSpPr txBox="1"/>
            <p:nvPr/>
          </p:nvSpPr>
          <p:spPr>
            <a:xfrm>
              <a:off x="9759025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E1061F-1422-4C81-A1E7-90554F9FC0C1}"/>
                </a:ext>
              </a:extLst>
            </p:cNvPr>
            <p:cNvSpPr txBox="1"/>
            <p:nvPr/>
          </p:nvSpPr>
          <p:spPr>
            <a:xfrm>
              <a:off x="10468923" y="603206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א</a:t>
              </a:r>
              <a:endParaRPr lang="en-IL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4664F10-A52A-9DDF-19F3-17C461BB0AC7}"/>
                </a:ext>
              </a:extLst>
            </p:cNvPr>
            <p:cNvSpPr txBox="1"/>
            <p:nvPr/>
          </p:nvSpPr>
          <p:spPr>
            <a:xfrm>
              <a:off x="11153672" y="60320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e-IL"/>
                <a:t>ב</a:t>
              </a:r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0060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אוי לציטוט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TM03457503[[fn=ראוי לציטוט]]</Template>
  <TotalTime>2208</TotalTime>
  <Words>2001</Words>
  <Application>Microsoft Office PowerPoint</Application>
  <PresentationFormat>Widescreen</PresentationFormat>
  <Paragraphs>581</Paragraphs>
  <Slides>37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Century Gothic</vt:lpstr>
      <vt:lpstr>Guttman Stam</vt:lpstr>
      <vt:lpstr>Wingdings</vt:lpstr>
      <vt:lpstr>Wingdings 2</vt:lpstr>
      <vt:lpstr>ראוי לציטוט</vt:lpstr>
      <vt:lpstr>מתמטיקה למען  חלוקה הוגנת</vt:lpstr>
      <vt:lpstr>החזון</vt:lpstr>
      <vt:lpstr>בעיה 1: שכר דירה</vt:lpstr>
      <vt:lpstr>בעיה 2: קורסים</vt:lpstr>
      <vt:lpstr>בעיה 3:  תקציב המדינה</vt:lpstr>
      <vt:lpstr>בעיה 4:  בחירת וועדה</vt:lpstr>
      <vt:lpstr>חלוקת חדרים בדירה בעזרת משולשים</vt:lpstr>
      <vt:lpstr>חלוקת חדרים בדירה – ניסוח שקול</vt:lpstr>
      <vt:lpstr>חלוקת חדרים ללא קנאה – שני דיירים</vt:lpstr>
      <vt:lpstr>חלוקה ללא קנאה – שני דיירים (המשך)</vt:lpstr>
      <vt:lpstr>חלוקה ללא קנאה – שני דיירים (המשך)</vt:lpstr>
      <vt:lpstr>חלוקה ללא קנאה – שני דיירים (המשך)</vt:lpstr>
      <vt:lpstr>חלוקה ללא קנאה – שני דיירים (המשך)</vt:lpstr>
      <vt:lpstr>חלוקה ללא קנאה – שני דיירים (המשך)</vt:lpstr>
      <vt:lpstr>חלוקה ללא קנאה – שלושה דיירים</vt:lpstr>
      <vt:lpstr>משולש החלוקות</vt:lpstr>
      <vt:lpstr>משולש החלוקות</vt:lpstr>
      <vt:lpstr>משולש החלוקות</vt:lpstr>
      <vt:lpstr>משולש החלוקות</vt:lpstr>
      <vt:lpstr>משולש החלוקות</vt:lpstr>
      <vt:lpstr>משולש החלוקות</vt:lpstr>
      <vt:lpstr>משולש החלוקות</vt:lpstr>
      <vt:lpstr>משולש החלוקות</vt:lpstr>
      <vt:lpstr>משולש החלוקות</vt:lpstr>
      <vt:lpstr>חלוקה ללא קנאה – שלושה דיירים (המשך)</vt:lpstr>
      <vt:lpstr>חלוקה ללא קנאה – שלושה דיירים (המשך)</vt:lpstr>
      <vt:lpstr>חלוקה ללא קנאה – שלושה דיירים (המשך)</vt:lpstr>
      <vt:lpstr>חלוקה ללא קנאה – שלושה דיירים (המשך)</vt:lpstr>
      <vt:lpstr>משולשון מגוון</vt:lpstr>
      <vt:lpstr>משולשון מגוון</vt:lpstr>
      <vt:lpstr>משולשים ממוספרים – תנאי ספרנר</vt:lpstr>
      <vt:lpstr>הלמה של ספרנר</vt:lpstr>
      <vt:lpstr>הלמה של ספרנר – תקציר הוכחה</vt:lpstr>
      <vt:lpstr>הלמה של ספרנר – תקציר הוכחה</vt:lpstr>
      <vt:lpstr>חלוקה ללא קנאה לכל מספר דיירים</vt:lpstr>
      <vt:lpstr>נושאים נוספים</vt:lpstr>
      <vt:lpstr>האתגר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אלגוריתמים לחברה הוגנת יותר</dc:title>
  <dc:creator>Erel</dc:creator>
  <cp:lastModifiedBy>דוד אראל סגל הלוי/David Erel Segal Halevi</cp:lastModifiedBy>
  <cp:revision>328</cp:revision>
  <dcterms:created xsi:type="dcterms:W3CDTF">2023-04-30T09:24:12Z</dcterms:created>
  <dcterms:modified xsi:type="dcterms:W3CDTF">2025-05-22T08:01:18Z</dcterms:modified>
</cp:coreProperties>
</file>